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85" r:id="rId5"/>
    <p:sldId id="261" r:id="rId6"/>
    <p:sldId id="278" r:id="rId7"/>
    <p:sldId id="260" r:id="rId8"/>
    <p:sldId id="262" r:id="rId9"/>
    <p:sldId id="257" r:id="rId10"/>
    <p:sldId id="273" r:id="rId11"/>
    <p:sldId id="274" r:id="rId12"/>
    <p:sldId id="265" r:id="rId13"/>
    <p:sldId id="266" r:id="rId14"/>
    <p:sldId id="284" r:id="rId15"/>
    <p:sldId id="277" r:id="rId16"/>
    <p:sldId id="282" r:id="rId17"/>
    <p:sldId id="28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1103" autoAdjust="0"/>
  </p:normalViewPr>
  <p:slideViewPr>
    <p:cSldViewPr snapToGrid="0" showGuides="1">
      <p:cViewPr varScale="1">
        <p:scale>
          <a:sx n="78" d="100"/>
          <a:sy n="78" d="100"/>
        </p:scale>
        <p:origin x="7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2C7CB-01A8-4093-B7CD-1A8A126ADE59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D3AA3-4882-46F8-B0A2-6F62876725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7C0F61-9E37-4ABB-BC21-1C7ADDE758B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C7FB511-4593-41DF-8666-2BBF72367B1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813560-4E8D-4D02-A8C3-AF895E974A5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12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F70C054-B99E-4DA2-ACC9-22132A4CDC1E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169842B-AEA8-4518-B904-2534AF894AE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13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813560-4E8D-4D02-A8C3-AF895E974A5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14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683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15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7C0F61-9E37-4ABB-BC21-1C7ADDE758B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16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44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7C0F61-9E37-4ABB-BC21-1C7ADDE758B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17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24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C392D6-1FF4-457A-A499-0148D7A81ED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3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968D07-ED4B-4303-9327-1199F6D57BE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5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6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C29F78B-368A-4582-8A36-92AC0EDDBD1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7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D177D46-1953-40E5-9FB4-041E69F3B6D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8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7E56C1-010E-4836-8DD8-A8BB71A5774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EDEFD8-83E8-4492-8F8F-224AE8CB3811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2020/4/19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C7FB511-4593-41DF-8666-2BBF72367B1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10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1160780" fontAlgn="base">
              <a:spcBef>
                <a:spcPct val="0"/>
              </a:spcBef>
              <a:spcAft>
                <a:spcPct val="0"/>
              </a:spcAft>
              <a:defRPr/>
            </a:pPr>
            <a:fld id="{A6FAE6DF-C1D5-4455-8267-C9D019CFE699}" type="datetime1">
              <a:rPr lang="en-US" altLang="zh-CN" smtClean="0"/>
              <a:t>4/19/2020</a:t>
            </a:fld>
            <a:endParaRPr lang="zh-CN" altLang="en-US" sz="2285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11607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1160780" fontAlgn="base">
              <a:spcBef>
                <a:spcPct val="0"/>
              </a:spcBef>
              <a:spcAft>
                <a:spcPct val="0"/>
              </a:spcAft>
              <a:defRPr/>
            </a:pPr>
            <a:fld id="{A6807816-2C63-4AC5-BDFF-9732B313A1D3}" type="slidenum">
              <a:rPr lang="zh-CN" altLang="en-US" smtClean="0"/>
              <a:t>‹#›</a:t>
            </a:fld>
            <a:endParaRPr lang="zh-CN" altLang="en-US" sz="2285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ibaotu.com</a:t>
            </a:r>
          </a:p>
        </p:txBody>
      </p:sp>
      <p:pic>
        <p:nvPicPr>
          <p:cNvPr id="8" name="图片 7" descr="图片包含 天空, 户外, 放飞, 云彩&#10;&#10;已生成极高可信度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" y="0"/>
            <a:ext cx="12167027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+mj-lt"/>
          <a:ea typeface="+mj-ea"/>
          <a:cs typeface="+mj-cs"/>
          <a:sym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5pPr>
      <a:lvl6pPr marL="580390"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6pPr>
      <a:lvl7pPr marL="1161415"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7pPr>
      <a:lvl8pPr marL="1741805"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8pPr>
      <a:lvl9pPr marL="2322195" algn="l" rtl="0" eaLnBrk="0" fontAlgn="base" hangingPunct="0">
        <a:spcBef>
          <a:spcPct val="0"/>
        </a:spcBef>
        <a:spcAft>
          <a:spcPct val="0"/>
        </a:spcAft>
        <a:defRPr sz="3050" b="1">
          <a:solidFill>
            <a:schemeClr val="bg1"/>
          </a:solidFill>
          <a:latin typeface="Calibri" pitchFamily="34" charset="0"/>
          <a:ea typeface="黑体" pitchFamily="49" charset="-122"/>
          <a:sym typeface="Calibri" pitchFamily="34" charset="0"/>
        </a:defRPr>
      </a:lvl9pPr>
    </p:titleStyle>
    <p:bodyStyle>
      <a:lvl1pPr marL="435610" indent="-435610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54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943610" indent="-362585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451610" indent="-290195" algn="l" defTabSz="0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03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2032000" indent="-290195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612390" indent="-290195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3192780" indent="-290195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3773805" indent="-290195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4354195" indent="-290195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4934585" indent="-290195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78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390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1415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1805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2195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2585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3610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4000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4390" algn="l" defTabSz="1160780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1814"/>
          <a:stretch>
            <a:fillRect/>
          </a:stretch>
        </p:blipFill>
        <p:spPr>
          <a:xfrm>
            <a:off x="-1" y="-1"/>
            <a:ext cx="12147951" cy="56113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27" y="4703083"/>
            <a:ext cx="7743618" cy="2144922"/>
          </a:xfrm>
          <a:prstGeom prst="rect">
            <a:avLst/>
          </a:prstGeom>
        </p:spPr>
      </p:pic>
      <p:grpSp>
        <p:nvGrpSpPr>
          <p:cNvPr id="25" name="Group 550"/>
          <p:cNvGrpSpPr/>
          <p:nvPr/>
        </p:nvGrpSpPr>
        <p:grpSpPr bwMode="auto">
          <a:xfrm>
            <a:off x="4362663" y="770970"/>
            <a:ext cx="3773714" cy="3769683"/>
            <a:chOff x="295" y="3475"/>
            <a:chExt cx="1407" cy="1407"/>
          </a:xfrm>
        </p:grpSpPr>
        <p:sp>
          <p:nvSpPr>
            <p:cNvPr id="26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D1D1D1">
                    <a:alpha val="1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762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grpSp>
          <p:nvGrpSpPr>
            <p:cNvPr id="27" name="Group 552"/>
            <p:cNvGrpSpPr/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28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1607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7620">
                  <a:solidFill>
                    <a:srgbClr val="000000"/>
                  </a:solidFill>
                  <a:latin typeface="Arial" pitchFamily="34" charset="0"/>
                  <a:ea typeface="华文彩云" pitchFamily="2" charset="-122"/>
                </a:endParaRPr>
              </a:p>
            </p:txBody>
          </p:sp>
          <p:grpSp>
            <p:nvGrpSpPr>
              <p:cNvPr id="29" name="Group 554"/>
              <p:cNvGrpSpPr/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30" name="Group 555"/>
                <p:cNvGrpSpPr/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46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4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8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9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5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6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7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47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8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3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9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0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1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1" name="Group 570"/>
                <p:cNvGrpSpPr/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32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0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4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5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1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2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3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3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34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8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9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5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6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7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pic>
        <p:nvPicPr>
          <p:cNvPr id="16" name="图片 15" descr="图片包含 户外, 天空, 红色&#10;&#10;已生成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" y="3684889"/>
            <a:ext cx="3324225" cy="3162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070F4-3EA1-4D01-A10A-AA8DAFDC6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596" y="1517738"/>
            <a:ext cx="8766808" cy="3822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4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8" name="矩形 35"/>
          <p:cNvSpPr>
            <a:spLocks noChangeArrowheads="1"/>
          </p:cNvSpPr>
          <p:nvPr/>
        </p:nvSpPr>
        <p:spPr bwMode="auto">
          <a:xfrm>
            <a:off x="6096000" y="2477673"/>
            <a:ext cx="5041092" cy="31700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116078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作为一名共产党员，我们的品德要合格，不仅在思想上要入党，而且要使自己德才兼备；而良好的品德无疑是比学富五车更为重要的。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116078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俗话说：要教书，先育人。在今天我们讲究德智体美全面发展，但育德是本，人无德而不立，与人的根本目的在于立德，一个人如果品德不过关，无德无仁，无疑是十分危险的，才华是一方面，但更重要的是品德、修为。司马光在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《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资治通鉴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》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中写道：才德全尽谓之度圣人，才德兼亡谓之愚人， 德胜才谓之君子，才胜德谓之小人 ，同样也说明了品德修养的重要性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7" name="Group 17"/>
          <p:cNvGrpSpPr/>
          <p:nvPr/>
        </p:nvGrpSpPr>
        <p:grpSpPr bwMode="auto">
          <a:xfrm>
            <a:off x="1716248" y="1056353"/>
            <a:ext cx="8502952" cy="738188"/>
            <a:chOff x="-9405" y="0"/>
            <a:chExt cx="6695755" cy="499350"/>
          </a:xfrm>
          <a:solidFill>
            <a:srgbClr val="C00000"/>
          </a:solidFill>
        </p:grpSpPr>
        <p:grpSp>
          <p:nvGrpSpPr>
            <p:cNvPr id="18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0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-9405" y="20555"/>
              <a:ext cx="6695755" cy="3797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2.</a:t>
              </a: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良好的品德修养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904D46-C4DD-4788-95CE-02109EE9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3" y="2477673"/>
            <a:ext cx="4751437" cy="317009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7"/>
          <p:cNvGrpSpPr/>
          <p:nvPr/>
        </p:nvGrpSpPr>
        <p:grpSpPr bwMode="auto">
          <a:xfrm>
            <a:off x="1844524" y="1177291"/>
            <a:ext cx="8502952" cy="738188"/>
            <a:chOff x="-9405" y="0"/>
            <a:chExt cx="6695755" cy="499350"/>
          </a:xfrm>
          <a:solidFill>
            <a:srgbClr val="C00000"/>
          </a:solidFill>
        </p:grpSpPr>
        <p:grpSp>
          <p:nvGrpSpPr>
            <p:cNvPr id="27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9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-9405" y="20555"/>
              <a:ext cx="6695755" cy="3797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3.</a:t>
              </a: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在实践中体现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9BF3C9-85CE-4E99-9E73-E20E17CAF64C}"/>
              </a:ext>
            </a:extLst>
          </p:cNvPr>
          <p:cNvGrpSpPr/>
          <p:nvPr/>
        </p:nvGrpSpPr>
        <p:grpSpPr>
          <a:xfrm>
            <a:off x="1218685" y="2582108"/>
            <a:ext cx="9754631" cy="1405453"/>
            <a:chOff x="1434538" y="1881068"/>
            <a:chExt cx="9754631" cy="1405453"/>
          </a:xfrm>
        </p:grpSpPr>
        <p:sp>
          <p:nvSpPr>
            <p:cNvPr id="54" name="任意多边形 53"/>
            <p:cNvSpPr/>
            <p:nvPr/>
          </p:nvSpPr>
          <p:spPr>
            <a:xfrm>
              <a:off x="5284533" y="1881068"/>
              <a:ext cx="5904636" cy="1405453"/>
            </a:xfrm>
            <a:custGeom>
              <a:avLst/>
              <a:gdLst>
                <a:gd name="connsiteX0" fmla="*/ 0 w 5762625"/>
                <a:gd name="connsiteY0" fmla="*/ 0 h 958850"/>
                <a:gd name="connsiteX1" fmla="*/ 3385185 w 5762625"/>
                <a:gd name="connsiteY1" fmla="*/ 0 h 958850"/>
                <a:gd name="connsiteX2" fmla="*/ 5353684 w 5762625"/>
                <a:gd name="connsiteY2" fmla="*/ 0 h 958850"/>
                <a:gd name="connsiteX3" fmla="*/ 5762625 w 5762625"/>
                <a:gd name="connsiteY3" fmla="*/ 0 h 958850"/>
                <a:gd name="connsiteX4" fmla="*/ 5762625 w 5762625"/>
                <a:gd name="connsiteY4" fmla="*/ 958850 h 958850"/>
                <a:gd name="connsiteX5" fmla="*/ 5353684 w 5762625"/>
                <a:gd name="connsiteY5" fmla="*/ 958850 h 958850"/>
                <a:gd name="connsiteX6" fmla="*/ 3385185 w 5762625"/>
                <a:gd name="connsiteY6" fmla="*/ 958850 h 958850"/>
                <a:gd name="connsiteX7" fmla="*/ 0 w 5762625"/>
                <a:gd name="connsiteY7" fmla="*/ 958850 h 958850"/>
                <a:gd name="connsiteX8" fmla="*/ 273685 w 5762625"/>
                <a:gd name="connsiteY8" fmla="*/ 479425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2625" h="958850">
                  <a:moveTo>
                    <a:pt x="0" y="0"/>
                  </a:moveTo>
                  <a:lnTo>
                    <a:pt x="3385185" y="0"/>
                  </a:lnTo>
                  <a:lnTo>
                    <a:pt x="5353684" y="0"/>
                  </a:lnTo>
                  <a:lnTo>
                    <a:pt x="5762625" y="0"/>
                  </a:lnTo>
                  <a:lnTo>
                    <a:pt x="5762625" y="958850"/>
                  </a:lnTo>
                  <a:lnTo>
                    <a:pt x="5353684" y="958850"/>
                  </a:lnTo>
                  <a:lnTo>
                    <a:pt x="3385185" y="958850"/>
                  </a:lnTo>
                  <a:lnTo>
                    <a:pt x="0" y="958850"/>
                  </a:lnTo>
                  <a:lnTo>
                    <a:pt x="273685" y="479425"/>
                  </a:ln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Calibri"/>
                <a:ea typeface="黑体"/>
              </a:endParaRPr>
            </a:p>
          </p:txBody>
        </p:sp>
        <p:sp>
          <p:nvSpPr>
            <p:cNvPr id="52" name="文本框 30"/>
            <p:cNvSpPr txBox="1"/>
            <p:nvPr/>
          </p:nvSpPr>
          <p:spPr>
            <a:xfrm>
              <a:off x="5653829" y="1928320"/>
              <a:ext cx="5240184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607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理论和实践是密不可分的，只有把理论知识的基础打好，才能更好的参加实践，扎实的理论知识是为了用于更好的实践操作，而进行实践操作又是检验理论知识的唯一标准，所以理论和实践是密不可分的。</a:t>
              </a:r>
            </a:p>
          </p:txBody>
        </p:sp>
        <p:sp>
          <p:nvSpPr>
            <p:cNvPr id="66" name="五边形 65"/>
            <p:cNvSpPr/>
            <p:nvPr/>
          </p:nvSpPr>
          <p:spPr>
            <a:xfrm>
              <a:off x="1434538" y="1881068"/>
              <a:ext cx="3849995" cy="1394159"/>
            </a:xfrm>
            <a:prstGeom prst="homePlate">
              <a:avLst>
                <a:gd name="adj" fmla="val 30537"/>
              </a:avLst>
            </a:prstGeom>
            <a:gradFill>
              <a:gsLst>
                <a:gs pos="0">
                  <a:srgbClr val="FF0000"/>
                </a:gs>
                <a:gs pos="100000">
                  <a:srgbClr val="960000"/>
                </a:gs>
              </a:gsLst>
              <a:lin ang="5400000" scaled="1"/>
            </a:gradFill>
            <a:ln w="19050"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45">
                <a:solidFill>
                  <a:srgbClr val="FFFFFF"/>
                </a:solidFill>
                <a:latin typeface="Calibri"/>
                <a:ea typeface="黑体"/>
              </a:endParaRPr>
            </a:p>
          </p:txBody>
        </p:sp>
        <p:sp>
          <p:nvSpPr>
            <p:cNvPr id="67" name="文本框 37"/>
            <p:cNvSpPr txBox="1"/>
            <p:nvPr/>
          </p:nvSpPr>
          <p:spPr>
            <a:xfrm>
              <a:off x="1584898" y="2269936"/>
              <a:ext cx="3699634" cy="607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理论与实践相结合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9FE6A1-A7BF-4EB6-8F57-D701BE533C9A}"/>
              </a:ext>
            </a:extLst>
          </p:cNvPr>
          <p:cNvGrpSpPr/>
          <p:nvPr/>
        </p:nvGrpSpPr>
        <p:grpSpPr>
          <a:xfrm>
            <a:off x="1218685" y="4300229"/>
            <a:ext cx="9754632" cy="1472907"/>
            <a:chOff x="1434537" y="3286521"/>
            <a:chExt cx="9754632" cy="1472907"/>
          </a:xfrm>
        </p:grpSpPr>
        <p:sp>
          <p:nvSpPr>
            <p:cNvPr id="55" name="文本框 31"/>
            <p:cNvSpPr txBox="1"/>
            <p:nvPr/>
          </p:nvSpPr>
          <p:spPr>
            <a:xfrm>
              <a:off x="5653829" y="3286521"/>
              <a:ext cx="553534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11607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 sz="1145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400" b="1" dirty="0"/>
                <a:t>作为党员，群众是党的核心，只有做到从群众中来，到群众中去，心怀群众，方可造福群众。所有的计划方针的实现，都要根据现实的群众状况来制定，来操作，只有跟人民打成一片，才能了解人民的具体需求，才能从根本上解决问题。</a:t>
              </a:r>
            </a:p>
          </p:txBody>
        </p:sp>
        <p:sp>
          <p:nvSpPr>
            <p:cNvPr id="60" name="五边形 59"/>
            <p:cNvSpPr/>
            <p:nvPr/>
          </p:nvSpPr>
          <p:spPr>
            <a:xfrm>
              <a:off x="1434537" y="3350426"/>
              <a:ext cx="3849995" cy="1358201"/>
            </a:xfrm>
            <a:prstGeom prst="homePlate">
              <a:avLst>
                <a:gd name="adj" fmla="val 30537"/>
              </a:avLst>
            </a:prstGeom>
            <a:gradFill>
              <a:gsLst>
                <a:gs pos="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 w="19050"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45">
                <a:solidFill>
                  <a:srgbClr val="FFFFFF"/>
                </a:solidFill>
                <a:latin typeface="Calibri"/>
                <a:ea typeface="黑体"/>
              </a:endParaRPr>
            </a:p>
          </p:txBody>
        </p:sp>
        <p:sp>
          <p:nvSpPr>
            <p:cNvPr id="61" name="文本框 34"/>
            <p:cNvSpPr txBox="1"/>
            <p:nvPr/>
          </p:nvSpPr>
          <p:spPr>
            <a:xfrm>
              <a:off x="1584898" y="3790975"/>
              <a:ext cx="3736457" cy="60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不能脱离群众</a:t>
              </a:r>
            </a:p>
          </p:txBody>
        </p:sp>
        <p:sp>
          <p:nvSpPr>
            <p:cNvPr id="25" name="任意多边形 53">
              <a:extLst>
                <a:ext uri="{FF2B5EF4-FFF2-40B4-BE49-F238E27FC236}">
                  <a16:creationId xmlns:a16="http://schemas.microsoft.com/office/drawing/2014/main" id="{2CE054DC-FD5E-4B1D-8701-5309DF37181D}"/>
                </a:ext>
              </a:extLst>
            </p:cNvPr>
            <p:cNvSpPr/>
            <p:nvPr/>
          </p:nvSpPr>
          <p:spPr>
            <a:xfrm>
              <a:off x="5284533" y="3353975"/>
              <a:ext cx="5904636" cy="1405453"/>
            </a:xfrm>
            <a:custGeom>
              <a:avLst/>
              <a:gdLst>
                <a:gd name="connsiteX0" fmla="*/ 0 w 5762625"/>
                <a:gd name="connsiteY0" fmla="*/ 0 h 958850"/>
                <a:gd name="connsiteX1" fmla="*/ 3385185 w 5762625"/>
                <a:gd name="connsiteY1" fmla="*/ 0 h 958850"/>
                <a:gd name="connsiteX2" fmla="*/ 5353684 w 5762625"/>
                <a:gd name="connsiteY2" fmla="*/ 0 h 958850"/>
                <a:gd name="connsiteX3" fmla="*/ 5762625 w 5762625"/>
                <a:gd name="connsiteY3" fmla="*/ 0 h 958850"/>
                <a:gd name="connsiteX4" fmla="*/ 5762625 w 5762625"/>
                <a:gd name="connsiteY4" fmla="*/ 958850 h 958850"/>
                <a:gd name="connsiteX5" fmla="*/ 5353684 w 5762625"/>
                <a:gd name="connsiteY5" fmla="*/ 958850 h 958850"/>
                <a:gd name="connsiteX6" fmla="*/ 3385185 w 5762625"/>
                <a:gd name="connsiteY6" fmla="*/ 958850 h 958850"/>
                <a:gd name="connsiteX7" fmla="*/ 0 w 5762625"/>
                <a:gd name="connsiteY7" fmla="*/ 958850 h 958850"/>
                <a:gd name="connsiteX8" fmla="*/ 273685 w 5762625"/>
                <a:gd name="connsiteY8" fmla="*/ 479425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2625" h="958850">
                  <a:moveTo>
                    <a:pt x="0" y="0"/>
                  </a:moveTo>
                  <a:lnTo>
                    <a:pt x="3385185" y="0"/>
                  </a:lnTo>
                  <a:lnTo>
                    <a:pt x="5353684" y="0"/>
                  </a:lnTo>
                  <a:lnTo>
                    <a:pt x="5762625" y="0"/>
                  </a:lnTo>
                  <a:lnTo>
                    <a:pt x="5762625" y="958850"/>
                  </a:lnTo>
                  <a:lnTo>
                    <a:pt x="5353684" y="958850"/>
                  </a:lnTo>
                  <a:lnTo>
                    <a:pt x="3385185" y="958850"/>
                  </a:lnTo>
                  <a:lnTo>
                    <a:pt x="0" y="958850"/>
                  </a:lnTo>
                  <a:lnTo>
                    <a:pt x="273685" y="479425"/>
                  </a:ln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srgbClr val="000000"/>
                </a:solidFill>
                <a:latin typeface="Calibri"/>
                <a:ea typeface="黑体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C14652-D721-4223-BD06-3CE27BAE7DA3}"/>
                </a:ext>
              </a:extLst>
            </p:cNvPr>
            <p:cNvSpPr txBox="1"/>
            <p:nvPr/>
          </p:nvSpPr>
          <p:spPr>
            <a:xfrm>
              <a:off x="5653829" y="3401227"/>
              <a:ext cx="5240183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607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作为党员，群众是党的核心，只有做到从群众中来，到群众中去，心怀群众，方可造福群众。所有的计划方针的实现，都要根据现实的群众状况来制定，来操作，只有跟人民打成一片，才能了解人民的具体需求，才能从根本上解决问题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 bwMode="auto">
          <a:xfrm>
            <a:off x="2060377" y="476251"/>
            <a:ext cx="8502952" cy="738188"/>
            <a:chOff x="-9405" y="0"/>
            <a:chExt cx="6695755" cy="499350"/>
          </a:xfrm>
          <a:solidFill>
            <a:srgbClr val="C00000"/>
          </a:solidFill>
        </p:grpSpPr>
        <p:grpSp>
          <p:nvGrpSpPr>
            <p:cNvPr id="19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2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-9405" y="20555"/>
              <a:ext cx="6695755" cy="3955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② </a:t>
              </a:r>
              <a:r>
                <a:rPr lang="zh-CN" altLang="en-US" sz="3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对社会、他人的责任与担当</a:t>
              </a:r>
              <a:r>
                <a:rPr lang="en-US" altLang="zh-CN" sz="3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</a:t>
              </a:r>
              <a:endParaRPr lang="zh-CN" altLang="en-US" sz="3050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9682851-2963-41DD-9425-D4D8E55C6BC5}"/>
              </a:ext>
            </a:extLst>
          </p:cNvPr>
          <p:cNvGrpSpPr/>
          <p:nvPr/>
        </p:nvGrpSpPr>
        <p:grpSpPr>
          <a:xfrm>
            <a:off x="792238" y="1475965"/>
            <a:ext cx="10607524" cy="4752975"/>
            <a:chOff x="792238" y="1475965"/>
            <a:chExt cx="10607524" cy="47529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F3F996-0454-4B62-AEAB-0E25C8074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22"/>
            <a:stretch/>
          </p:blipFill>
          <p:spPr>
            <a:xfrm>
              <a:off x="792238" y="1489554"/>
              <a:ext cx="10607524" cy="4531897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2920BF0-72FD-45D3-8BED-05C525DE863C}"/>
                </a:ext>
              </a:extLst>
            </p:cNvPr>
            <p:cNvGrpSpPr/>
            <p:nvPr/>
          </p:nvGrpSpPr>
          <p:grpSpPr>
            <a:xfrm>
              <a:off x="792238" y="1475965"/>
              <a:ext cx="10607524" cy="4752975"/>
              <a:chOff x="792238" y="1475965"/>
              <a:chExt cx="10607524" cy="4752975"/>
            </a:xfrm>
          </p:grpSpPr>
          <p:sp>
            <p:nvSpPr>
              <p:cNvPr id="22536" name="AutoShape 8"/>
              <p:cNvSpPr>
                <a:spLocks noChangeAspect="1" noChangeArrowheads="1"/>
              </p:cNvSpPr>
              <p:nvPr/>
            </p:nvSpPr>
            <p:spPr bwMode="auto">
              <a:xfrm>
                <a:off x="792238" y="1475965"/>
                <a:ext cx="10607524" cy="4752975"/>
              </a:xfrm>
              <a:prstGeom prst="roundRect">
                <a:avLst>
                  <a:gd name="adj" fmla="val 2028"/>
                </a:avLst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anchor="ctr"/>
              <a:lstStyle>
                <a:lvl1pPr marL="342900" indent="-342900" defTabSz="-635" eaLnBrk="0" hangingPunct="0"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defTabSz="-635" eaLnBrk="0" hangingPunct="0"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defTabSz="-635" eaLnBrk="0" hangingPunct="0"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defTabSz="-635" eaLnBrk="0" hangingPunct="0"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defTabSz="-635" eaLnBrk="0" hangingPunct="0"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defTabSz="-63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defTabSz="-63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defTabSz="-63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defTabSz="-63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6525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lvl="2" algn="ctr" defTabSz="1160780" fontAlgn="ctr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Wingdings" pitchFamily="2" charset="2"/>
                  <a:buChar char="n"/>
                  <a:tabLst>
                    <a:tab pos="173355" algn="l"/>
                  </a:tabLst>
                </a:pPr>
                <a:endParaRPr lang="zh-CN" altLang="en-US" sz="178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06BA4D-EFDB-42E7-9572-08E1A64550CF}"/>
                  </a:ext>
                </a:extLst>
              </p:cNvPr>
              <p:cNvSpPr txBox="1"/>
              <p:nvPr/>
            </p:nvSpPr>
            <p:spPr>
              <a:xfrm>
                <a:off x="4275528" y="1866467"/>
                <a:ext cx="614081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C00000"/>
                    </a:solidFill>
                  </a:rPr>
                  <a:t>       要想对对社会、对他人有责任和担当，作为大学生，我们就要做到廉洁修身，我组认为在大学生心中要有一颗博爱的心，去引导自己去爱自己，爱他人，爱集体，爱社会，爱人民。</a:t>
                </a:r>
              </a:p>
              <a:p>
                <a:r>
                  <a:rPr lang="zh-CN" altLang="en-US" sz="2400" dirty="0">
                    <a:solidFill>
                      <a:srgbClr val="C00000"/>
                    </a:solidFill>
                  </a:rPr>
                  <a:t>       爱自己就是爱自己的名誉，关爱自己的行为举止，只有爱自己了才不会去做违反行为规范的事，爱他人就是要尊重他人，关注他人的疾苦，爱集体，爱社会，爱人民，就是要爱护集体的利益，拥护集体人民的利益，坚持人民利益高于一切的行为方针。</a:t>
                </a:r>
              </a:p>
            </p:txBody>
          </p:sp>
        </p:grpSp>
      </p:grpSp>
      <p:grpSp>
        <p:nvGrpSpPr>
          <p:cNvPr id="4" name="Group 17"/>
          <p:cNvGrpSpPr/>
          <p:nvPr/>
        </p:nvGrpSpPr>
        <p:grpSpPr bwMode="auto">
          <a:xfrm>
            <a:off x="1718088" y="1858248"/>
            <a:ext cx="2294063" cy="2293200"/>
            <a:chOff x="0" y="0"/>
            <a:chExt cx="1801832" cy="1765306"/>
          </a:xfrm>
        </p:grpSpPr>
        <p:sp>
          <p:nvSpPr>
            <p:cNvPr id="22543" name="Oval 36"/>
            <p:cNvSpPr>
              <a:spLocks noChangeArrowheads="1"/>
            </p:cNvSpPr>
            <p:nvPr/>
          </p:nvSpPr>
          <p:spPr bwMode="auto">
            <a:xfrm>
              <a:off x="0" y="6327"/>
              <a:ext cx="1801832" cy="17589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pic>
          <p:nvPicPr>
            <p:cNvPr id="22544" name="Picture 37"/>
            <p:cNvPicPr>
              <a:picLocks noChangeAspect="1" noChangeArrowheads="1"/>
            </p:cNvPicPr>
            <p:nvPr/>
          </p:nvPicPr>
          <p:blipFill>
            <a:blip r:embed="rId5">
              <a:lum bright="100000" contrast="-16000"/>
            </a:blip>
            <a:srcRect/>
            <a:stretch>
              <a:fillRect/>
            </a:stretch>
          </p:blipFill>
          <p:spPr bwMode="auto">
            <a:xfrm>
              <a:off x="45220" y="0"/>
              <a:ext cx="1683565" cy="1317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45" name="TextBox 6"/>
            <p:cNvSpPr>
              <a:spLocks noChangeArrowheads="1"/>
            </p:cNvSpPr>
            <p:nvPr/>
          </p:nvSpPr>
          <p:spPr bwMode="auto">
            <a:xfrm>
              <a:off x="183365" y="536234"/>
              <a:ext cx="1435102" cy="67287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4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侠之大者</a:t>
              </a:r>
              <a:endParaRPr lang="en-US" altLang="zh-CN" sz="254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4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为国为民</a:t>
              </a:r>
              <a:endParaRPr lang="zh-CN" altLang="en-US" sz="2285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 bwMode="auto">
          <a:xfrm>
            <a:off x="2087879" y="1487570"/>
            <a:ext cx="7576289" cy="738188"/>
            <a:chOff x="-9405" y="0"/>
            <a:chExt cx="6695755" cy="499350"/>
          </a:xfrm>
          <a:solidFill>
            <a:srgbClr val="C00000"/>
          </a:solidFill>
        </p:grpSpPr>
        <p:grpSp>
          <p:nvGrpSpPr>
            <p:cNvPr id="19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2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-9405" y="20555"/>
              <a:ext cx="6695755" cy="3797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③ 社会和国家的担当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DA9550-1306-475D-BC24-B8D9E8B1ADB6}"/>
              </a:ext>
            </a:extLst>
          </p:cNvPr>
          <p:cNvGrpSpPr/>
          <p:nvPr/>
        </p:nvGrpSpPr>
        <p:grpSpPr>
          <a:xfrm>
            <a:off x="3281110" y="2579659"/>
            <a:ext cx="3814443" cy="435440"/>
            <a:chOff x="3281110" y="2579659"/>
            <a:chExt cx="3814443" cy="435440"/>
          </a:xfrm>
        </p:grpSpPr>
        <p:sp>
          <p:nvSpPr>
            <p:cNvPr id="12" name="矩形 11"/>
            <p:cNvSpPr/>
            <p:nvPr/>
          </p:nvSpPr>
          <p:spPr>
            <a:xfrm>
              <a:off x="3968686" y="2579659"/>
              <a:ext cx="3126867" cy="435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defRPr/>
              </a:pPr>
              <a:r>
                <a:rPr lang="zh-CN" altLang="en-US" sz="203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爱国、爱党、爱人民</a:t>
              </a:r>
              <a:endParaRPr lang="en-US" altLang="zh-CN" sz="203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泪滴形 22">
              <a:extLst>
                <a:ext uri="{FF2B5EF4-FFF2-40B4-BE49-F238E27FC236}">
                  <a16:creationId xmlns:a16="http://schemas.microsoft.com/office/drawing/2014/main" id="{18D6509A-C595-49BE-85E7-546D8ED9B172}"/>
                </a:ext>
              </a:extLst>
            </p:cNvPr>
            <p:cNvSpPr/>
            <p:nvPr/>
          </p:nvSpPr>
          <p:spPr bwMode="auto">
            <a:xfrm rot="5400000">
              <a:off x="3281110" y="2579659"/>
              <a:ext cx="435440" cy="435440"/>
            </a:xfrm>
            <a:prstGeom prst="teardrop">
              <a:avLst/>
            </a:prstGeom>
            <a:solidFill>
              <a:schemeClr val="accent6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6114" tIns="58057" rIns="116114" bIns="58057" numCol="1" rtlCol="0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 b="1" dirty="0">
                <a:solidFill>
                  <a:srgbClr val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4A4E08-FBCF-4DDD-8DDD-C128D68B2548}"/>
              </a:ext>
            </a:extLst>
          </p:cNvPr>
          <p:cNvGrpSpPr/>
          <p:nvPr/>
        </p:nvGrpSpPr>
        <p:grpSpPr>
          <a:xfrm>
            <a:off x="3281110" y="3269866"/>
            <a:ext cx="3814443" cy="435440"/>
            <a:chOff x="3281110" y="3269866"/>
            <a:chExt cx="3814443" cy="43544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E21766-D1BC-4FE7-B258-B37309B72117}"/>
                </a:ext>
              </a:extLst>
            </p:cNvPr>
            <p:cNvSpPr/>
            <p:nvPr/>
          </p:nvSpPr>
          <p:spPr>
            <a:xfrm>
              <a:off x="3968686" y="3269866"/>
              <a:ext cx="3126867" cy="435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</a:pPr>
              <a:r>
                <a:rPr lang="zh-CN" altLang="en-US" sz="203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心系祖国，关心时政</a:t>
              </a:r>
              <a:endParaRPr lang="en-US" altLang="zh-CN" sz="203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泪滴形 27">
              <a:extLst>
                <a:ext uri="{FF2B5EF4-FFF2-40B4-BE49-F238E27FC236}">
                  <a16:creationId xmlns:a16="http://schemas.microsoft.com/office/drawing/2014/main" id="{D1C35D95-F425-413A-94C9-CFB235CC62E1}"/>
                </a:ext>
              </a:extLst>
            </p:cNvPr>
            <p:cNvSpPr/>
            <p:nvPr/>
          </p:nvSpPr>
          <p:spPr bwMode="auto">
            <a:xfrm rot="5400000">
              <a:off x="3281110" y="3269866"/>
              <a:ext cx="435440" cy="435440"/>
            </a:xfrm>
            <a:prstGeom prst="teardrop">
              <a:avLst/>
            </a:prstGeom>
            <a:solidFill>
              <a:schemeClr val="accent6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6114" tIns="58057" rIns="116114" bIns="58057" numCol="1" rtlCol="0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63C34C-8D43-4E21-91C8-D739BB9DE864}"/>
              </a:ext>
            </a:extLst>
          </p:cNvPr>
          <p:cNvGrpSpPr/>
          <p:nvPr/>
        </p:nvGrpSpPr>
        <p:grpSpPr>
          <a:xfrm>
            <a:off x="3259500" y="3960073"/>
            <a:ext cx="5226836" cy="435440"/>
            <a:chOff x="3259500" y="3960073"/>
            <a:chExt cx="5226836" cy="4354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492CAA-49DA-4DAC-80CF-BAEE0181099E}"/>
                </a:ext>
              </a:extLst>
            </p:cNvPr>
            <p:cNvSpPr/>
            <p:nvPr/>
          </p:nvSpPr>
          <p:spPr>
            <a:xfrm>
              <a:off x="3968686" y="3960073"/>
              <a:ext cx="4517650" cy="435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</a:pPr>
              <a:r>
                <a:rPr lang="zh-CN" altLang="en-US" sz="203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培养辨别是非能力，不造谣、不传谣</a:t>
              </a:r>
              <a:endParaRPr lang="en-US" altLang="zh-CN" sz="203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BD4812DF-69C8-4CD9-97EB-C4BE8CA891E7}"/>
                </a:ext>
              </a:extLst>
            </p:cNvPr>
            <p:cNvSpPr/>
            <p:nvPr/>
          </p:nvSpPr>
          <p:spPr bwMode="auto">
            <a:xfrm rot="5400000">
              <a:off x="3259500" y="3960073"/>
              <a:ext cx="435440" cy="435440"/>
            </a:xfrm>
            <a:prstGeom prst="teardrop">
              <a:avLst/>
            </a:prstGeom>
            <a:solidFill>
              <a:schemeClr val="accent6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6114" tIns="58057" rIns="116114" bIns="58057" numCol="1" rtlCol="0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EF1CEE-A1F0-4D45-9DCF-765A1E46D107}"/>
              </a:ext>
            </a:extLst>
          </p:cNvPr>
          <p:cNvGrpSpPr/>
          <p:nvPr/>
        </p:nvGrpSpPr>
        <p:grpSpPr>
          <a:xfrm>
            <a:off x="3281110" y="4650279"/>
            <a:ext cx="5295731" cy="435440"/>
            <a:chOff x="3281110" y="4650279"/>
            <a:chExt cx="5295731" cy="43544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2B1BF1-E073-4E10-9E35-3DCDB1373EAA}"/>
                </a:ext>
              </a:extLst>
            </p:cNvPr>
            <p:cNvSpPr/>
            <p:nvPr/>
          </p:nvSpPr>
          <p:spPr>
            <a:xfrm>
              <a:off x="3968685" y="4650279"/>
              <a:ext cx="4608156" cy="435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116078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</a:pPr>
              <a:r>
                <a:rPr lang="zh-CN" altLang="en-US" sz="2030" dirty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关键时刻站得出来，危急关头豁得出来</a:t>
              </a:r>
              <a:endParaRPr lang="en-US" altLang="zh-CN" sz="203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泪滴形 29">
              <a:extLst>
                <a:ext uri="{FF2B5EF4-FFF2-40B4-BE49-F238E27FC236}">
                  <a16:creationId xmlns:a16="http://schemas.microsoft.com/office/drawing/2014/main" id="{46DFDBDA-1F97-4759-8617-10E5E41B15F4}"/>
                </a:ext>
              </a:extLst>
            </p:cNvPr>
            <p:cNvSpPr/>
            <p:nvPr/>
          </p:nvSpPr>
          <p:spPr bwMode="auto">
            <a:xfrm rot="5400000">
              <a:off x="3281110" y="4650279"/>
              <a:ext cx="435440" cy="435440"/>
            </a:xfrm>
            <a:prstGeom prst="teardrop">
              <a:avLst/>
            </a:prstGeom>
            <a:solidFill>
              <a:schemeClr val="accent6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6114" tIns="58057" rIns="116114" bIns="58057" numCol="1" rtlCol="0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 b="1">
                <a:solidFill>
                  <a:srgbClr val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 bwMode="auto">
          <a:xfrm>
            <a:off x="1984177" y="509534"/>
            <a:ext cx="8502952" cy="738188"/>
            <a:chOff x="-9405" y="0"/>
            <a:chExt cx="6695755" cy="499350"/>
          </a:xfrm>
          <a:solidFill>
            <a:srgbClr val="C00000"/>
          </a:solidFill>
        </p:grpSpPr>
        <p:grpSp>
          <p:nvGrpSpPr>
            <p:cNvPr id="19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2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-9405" y="20555"/>
              <a:ext cx="6695755" cy="37995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心系祖国、心系人民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AA3A24-95EC-4526-B5CB-A0B6D347B508}"/>
              </a:ext>
            </a:extLst>
          </p:cNvPr>
          <p:cNvGrpSpPr/>
          <p:nvPr/>
        </p:nvGrpSpPr>
        <p:grpSpPr>
          <a:xfrm>
            <a:off x="853197" y="1576975"/>
            <a:ext cx="10607524" cy="4278011"/>
            <a:chOff x="853197" y="1576975"/>
            <a:chExt cx="10607524" cy="4278011"/>
          </a:xfrm>
        </p:grpSpPr>
        <p:sp>
          <p:nvSpPr>
            <p:cNvPr id="22536" name="AutoShape 8"/>
            <p:cNvSpPr>
              <a:spLocks noChangeAspect="1" noChangeArrowheads="1"/>
            </p:cNvSpPr>
            <p:nvPr/>
          </p:nvSpPr>
          <p:spPr bwMode="auto">
            <a:xfrm>
              <a:off x="853197" y="1576975"/>
              <a:ext cx="10607524" cy="4269313"/>
            </a:xfrm>
            <a:prstGeom prst="roundRect">
              <a:avLst>
                <a:gd name="adj" fmla="val 2028"/>
              </a:avLst>
            </a:prstGeom>
            <a:solidFill>
              <a:schemeClr val="bg1">
                <a:alpha val="50000"/>
              </a:schemeClr>
            </a:solidFill>
            <a:ln>
              <a:solidFill>
                <a:schemeClr val="accent6"/>
              </a:solidFill>
            </a:ln>
          </p:spPr>
          <p:txBody>
            <a:bodyPr anchor="ctr"/>
            <a:lstStyle>
              <a:lvl1pPr marL="342900" indent="-3429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2" algn="ctr" defTabSz="1160780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73355" algn="l"/>
                </a:tabLst>
              </a:pPr>
              <a:endParaRPr lang="zh-CN" altLang="en-US" sz="178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506BA4D-EFDB-42E7-9572-08E1A64550CF}"/>
                </a:ext>
              </a:extLst>
            </p:cNvPr>
            <p:cNvSpPr txBox="1"/>
            <p:nvPr/>
          </p:nvSpPr>
          <p:spPr>
            <a:xfrm>
              <a:off x="1188237" y="1700002"/>
              <a:ext cx="993744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C00000"/>
                  </a:solidFill>
                </a:rPr>
                <a:t>       爱国、爱党、爱人民是一个中国公民必备的基础，更不用说当代的大学生党员。大学生党员，更应该起带头模范作用，主动引领爱国风范。</a:t>
              </a:r>
              <a:endParaRPr lang="en-US" altLang="zh-CN" sz="2400" dirty="0">
                <a:solidFill>
                  <a:srgbClr val="C00000"/>
                </a:solidFill>
              </a:endParaRPr>
            </a:p>
            <a:p>
              <a:r>
                <a:rPr lang="en-US" altLang="zh-CN" sz="2400" dirty="0">
                  <a:solidFill>
                    <a:srgbClr val="C00000"/>
                  </a:solidFill>
                </a:rPr>
                <a:t>       </a:t>
              </a:r>
              <a:r>
                <a:rPr lang="zh-CN" altLang="en-US" sz="2400" dirty="0">
                  <a:solidFill>
                    <a:srgbClr val="C00000"/>
                  </a:solidFill>
                </a:rPr>
                <a:t>在生活中，应该注重实践，培养良好的品德模范，如不传谣、不造谣等等。大学生党员的责任意识的培养，要承认诸如“自我价值”“自我设计”“自我实现”的合理性，把责任教育的目标和学生的价值、追求统一起来。</a:t>
              </a:r>
              <a:endParaRPr lang="en-US" altLang="zh-CN" sz="2400" dirty="0">
                <a:solidFill>
                  <a:srgbClr val="C00000"/>
                </a:solidFill>
              </a:endParaRPr>
            </a:p>
            <a:p>
              <a:r>
                <a:rPr lang="en-US" altLang="zh-CN" sz="2400" dirty="0">
                  <a:solidFill>
                    <a:srgbClr val="C00000"/>
                  </a:solidFill>
                </a:rPr>
                <a:t>       </a:t>
              </a:r>
              <a:r>
                <a:rPr lang="zh-CN" altLang="en-US" sz="2400" dirty="0">
                  <a:solidFill>
                    <a:srgbClr val="C00000"/>
                  </a:solidFill>
                </a:rPr>
                <a:t>当然，在此基础上也要旗帜鲜明地反对个人中心主义，坚持集体主义价值观，引导大学生正确认识个人利益与社会责任之间的关系，处理好个人、集体、国家利益的关系。大学生党员在祖国危难之际，也要站出来。对身边的亲人普及新知识、新政策。像此次武汉疫情，我们大学生也要向身边的人告知国情，为身边的人做榜样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0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44137" y="2645211"/>
            <a:ext cx="11620217" cy="3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942200" y="1335438"/>
            <a:ext cx="2307600" cy="2308227"/>
            <a:chOff x="6609209" y="790981"/>
            <a:chExt cx="2301875" cy="2308226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808600" y="3726748"/>
            <a:ext cx="6583589" cy="869536"/>
          </a:xfrm>
          <a:prstGeom prst="rect">
            <a:avLst/>
          </a:prstGeom>
          <a:noFill/>
        </p:spPr>
        <p:txBody>
          <a:bodyPr wrap="square" lIns="87063" tIns="43531" rIns="87063" bIns="43531" rtlCol="0">
            <a:spAutoFit/>
          </a:bodyPr>
          <a:lstStyle/>
          <a:p>
            <a:pPr algn="ctr" defTabSz="116078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080" b="1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总结</a:t>
            </a: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3290841" y="4596316"/>
            <a:ext cx="59827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469229" y="1499279"/>
            <a:ext cx="1172703" cy="1980546"/>
          </a:xfrm>
          <a:prstGeom prst="rect">
            <a:avLst/>
          </a:prstGeom>
          <a:noFill/>
        </p:spPr>
        <p:txBody>
          <a:bodyPr wrap="none" lIns="103637" tIns="51818" rIns="103637" bIns="51818" rtlCol="0">
            <a:spAutoFit/>
          </a:bodyPr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190" b="1" dirty="0">
                <a:solidFill>
                  <a:srgbClr val="C00000"/>
                </a:solidFill>
                <a:latin typeface="方正超粗黑_GBK" panose="03000509000000000000" pitchFamily="65" charset="-122"/>
                <a:ea typeface="方正超粗黑_GBK" panose="03000509000000000000" pitchFamily="65" charset="-122"/>
              </a:rPr>
              <a:t>3</a:t>
            </a:r>
            <a:endParaRPr lang="zh-CN" altLang="en-US" sz="12190" b="1" dirty="0">
              <a:solidFill>
                <a:srgbClr val="C00000"/>
              </a:solidFill>
              <a:latin typeface="方正超粗黑_GBK" panose="03000509000000000000" pitchFamily="65" charset="-122"/>
              <a:ea typeface="方正超粗黑_GBK" panose="03000509000000000000" pitchFamily="65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6464" y="4697993"/>
            <a:ext cx="1120139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607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方正黑体简体" pitchFamily="2" charset="-122"/>
                <a:ea typeface="方正黑体简体" pitchFamily="2" charset="-122"/>
              </a:rPr>
              <a:t>新时代大学生党员的责任与担当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>
            <a:extLst>
              <a:ext uri="{FF2B5EF4-FFF2-40B4-BE49-F238E27FC236}">
                <a16:creationId xmlns:a16="http://schemas.microsoft.com/office/drawing/2014/main" id="{30BC1914-1651-45D1-ADF1-5017787B2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2316" y="1350398"/>
            <a:ext cx="9459251" cy="4748543"/>
          </a:xfrm>
          <a:prstGeom prst="roundRect">
            <a:avLst>
              <a:gd name="adj" fmla="val 2028"/>
            </a:avLst>
          </a:prstGeom>
          <a:solidFill>
            <a:srgbClr val="FFFFFF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marL="342900" indent="-342900" defTabSz="-635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-635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defTabSz="-635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-635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-635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-635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-635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-635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-635" eaLnBrk="0" fontAlgn="base" hangingPunct="0">
              <a:spcBef>
                <a:spcPct val="0"/>
              </a:spcBef>
              <a:spcAft>
                <a:spcPct val="0"/>
              </a:spcAft>
              <a:tabLst>
                <a:tab pos="136525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2" algn="ctr" defTabSz="1160780" fontAlgn="ctr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73355" algn="l"/>
              </a:tabLst>
            </a:pPr>
            <a:endParaRPr lang="zh-CN" altLang="en-US" sz="178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1814"/>
          <a:stretch>
            <a:fillRect/>
          </a:stretch>
        </p:blipFill>
        <p:spPr>
          <a:xfrm>
            <a:off x="-1" y="-1"/>
            <a:ext cx="12147951" cy="56113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27" y="4703083"/>
            <a:ext cx="7743618" cy="2144922"/>
          </a:xfrm>
          <a:prstGeom prst="rect">
            <a:avLst/>
          </a:prstGeom>
        </p:spPr>
      </p:pic>
      <p:grpSp>
        <p:nvGrpSpPr>
          <p:cNvPr id="25" name="Group 550"/>
          <p:cNvGrpSpPr/>
          <p:nvPr/>
        </p:nvGrpSpPr>
        <p:grpSpPr bwMode="auto">
          <a:xfrm>
            <a:off x="4362663" y="770970"/>
            <a:ext cx="3773714" cy="3769683"/>
            <a:chOff x="295" y="3475"/>
            <a:chExt cx="1407" cy="1407"/>
          </a:xfrm>
        </p:grpSpPr>
        <p:sp>
          <p:nvSpPr>
            <p:cNvPr id="26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D1D1D1">
                    <a:alpha val="1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762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grpSp>
          <p:nvGrpSpPr>
            <p:cNvPr id="27" name="Group 552"/>
            <p:cNvGrpSpPr/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28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1607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7620">
                  <a:solidFill>
                    <a:srgbClr val="000000"/>
                  </a:solidFill>
                  <a:latin typeface="Arial" pitchFamily="34" charset="0"/>
                  <a:ea typeface="华文彩云" pitchFamily="2" charset="-122"/>
                </a:endParaRPr>
              </a:p>
            </p:txBody>
          </p:sp>
          <p:grpSp>
            <p:nvGrpSpPr>
              <p:cNvPr id="29" name="Group 554"/>
              <p:cNvGrpSpPr/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30" name="Group 555"/>
                <p:cNvGrpSpPr/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46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4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8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9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5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6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7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47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8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3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9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0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1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1" name="Group 570"/>
                <p:cNvGrpSpPr/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32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0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4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5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1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2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3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3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34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8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9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5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6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7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pic>
        <p:nvPicPr>
          <p:cNvPr id="16" name="图片 15" descr="图片包含 户外, 天空, 红色&#10;&#10;已生成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" y="3684889"/>
            <a:ext cx="3324225" cy="3162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4BD4EF2-1D51-47BA-A8DB-F9F052A184AD}"/>
              </a:ext>
            </a:extLst>
          </p:cNvPr>
          <p:cNvGrpSpPr/>
          <p:nvPr/>
        </p:nvGrpSpPr>
        <p:grpSpPr>
          <a:xfrm>
            <a:off x="1738479" y="1631756"/>
            <a:ext cx="8450188" cy="4417643"/>
            <a:chOff x="1738479" y="1631756"/>
            <a:chExt cx="8450188" cy="441764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0970C8F-3642-4781-A389-5AD72DE05646}"/>
                </a:ext>
              </a:extLst>
            </p:cNvPr>
            <p:cNvSpPr txBox="1"/>
            <p:nvPr/>
          </p:nvSpPr>
          <p:spPr>
            <a:xfrm>
              <a:off x="1738479" y="1631756"/>
              <a:ext cx="4907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华文行楷" panose="02010800040101010101" pitchFamily="2" charset="-122"/>
                  <a:ea typeface="华文行楷" panose="02010800040101010101" pitchFamily="2" charset="-122"/>
                </a:rPr>
                <a:t>新时代大学生党员的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00F2EF5-39EC-49AC-8FEE-2C490350998E}"/>
                </a:ext>
              </a:extLst>
            </p:cNvPr>
            <p:cNvSpPr/>
            <p:nvPr/>
          </p:nvSpPr>
          <p:spPr>
            <a:xfrm>
              <a:off x="2673163" y="2099310"/>
              <a:ext cx="30059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dirty="0"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华文行楷" panose="02010800040101010101" pitchFamily="2" charset="-122"/>
                  <a:ea typeface="华文行楷" panose="02010800040101010101" pitchFamily="2" charset="-122"/>
                </a:rPr>
                <a:t>责任与担当</a:t>
              </a:r>
              <a:endParaRPr lang="zh-CN" altLang="en-US" sz="44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C6CBAA4-69CE-4773-B611-A7DB4E69D393}"/>
                </a:ext>
              </a:extLst>
            </p:cNvPr>
            <p:cNvSpPr txBox="1"/>
            <p:nvPr/>
          </p:nvSpPr>
          <p:spPr>
            <a:xfrm>
              <a:off x="3406129" y="2879300"/>
              <a:ext cx="6782538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   我们应该立足于中国的基本国情，立足于自身的实际情况。努力学习科学文化知识，踏踏实实的打好基础，这些是作为我们踏入社会的基石，以便我们将来担当更大的责任。</a:t>
              </a:r>
              <a:endParaRPr lang="en-US" altLang="zh-CN" sz="20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   </a:t>
              </a:r>
              <a:r>
                <a:rPr lang="zh-CN" altLang="en-US" sz="2000" dirty="0"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光明的前景、美好的未来属于我们伟大的祖国和人民，属于为远大理想而不懈奋斗的中国青年。志存高远、大有可为的中国青年，高举青春的旗帜，积聚前行的力量，必将奋勇向前，只争朝夕，在波澜壮阔的时代进程中谱写壮美的崭新篇章。</a:t>
              </a:r>
              <a:endParaRPr lang="en-US" altLang="zh-CN" sz="20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  <a:p>
              <a:endParaRPr lang="zh-CN" altLang="en-US" sz="20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1814"/>
          <a:stretch>
            <a:fillRect/>
          </a:stretch>
        </p:blipFill>
        <p:spPr>
          <a:xfrm>
            <a:off x="-1" y="-1"/>
            <a:ext cx="12147951" cy="56113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27" y="4703083"/>
            <a:ext cx="7743618" cy="2144922"/>
          </a:xfrm>
          <a:prstGeom prst="rect">
            <a:avLst/>
          </a:prstGeom>
        </p:spPr>
      </p:pic>
      <p:grpSp>
        <p:nvGrpSpPr>
          <p:cNvPr id="25" name="Group 550"/>
          <p:cNvGrpSpPr/>
          <p:nvPr/>
        </p:nvGrpSpPr>
        <p:grpSpPr bwMode="auto">
          <a:xfrm>
            <a:off x="4362663" y="770970"/>
            <a:ext cx="3773714" cy="3769683"/>
            <a:chOff x="295" y="3475"/>
            <a:chExt cx="1407" cy="1407"/>
          </a:xfrm>
        </p:grpSpPr>
        <p:sp>
          <p:nvSpPr>
            <p:cNvPr id="26" name="Oval 551"/>
            <p:cNvSpPr>
              <a:spLocks noChangeArrowheads="1"/>
            </p:cNvSpPr>
            <p:nvPr/>
          </p:nvSpPr>
          <p:spPr bwMode="auto">
            <a:xfrm>
              <a:off x="295" y="3475"/>
              <a:ext cx="1407" cy="140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D1D1D1">
                    <a:alpha val="1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762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grpSp>
          <p:nvGrpSpPr>
            <p:cNvPr id="27" name="Group 552"/>
            <p:cNvGrpSpPr/>
            <p:nvPr/>
          </p:nvGrpSpPr>
          <p:grpSpPr bwMode="auto">
            <a:xfrm>
              <a:off x="476" y="3657"/>
              <a:ext cx="1050" cy="1050"/>
              <a:chOff x="-6056" y="-2208"/>
              <a:chExt cx="2208" cy="2208"/>
            </a:xfrm>
          </p:grpSpPr>
          <p:sp>
            <p:nvSpPr>
              <p:cNvPr id="28" name="Oval 553"/>
              <p:cNvSpPr>
                <a:spLocks noChangeArrowheads="1"/>
              </p:cNvSpPr>
              <p:nvPr/>
            </p:nvSpPr>
            <p:spPr bwMode="auto">
              <a:xfrm>
                <a:off x="-6056" y="-2132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11607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7620">
                  <a:solidFill>
                    <a:srgbClr val="000000"/>
                  </a:solidFill>
                  <a:latin typeface="Arial" pitchFamily="34" charset="0"/>
                  <a:ea typeface="华文彩云" pitchFamily="2" charset="-122"/>
                </a:endParaRPr>
              </a:p>
            </p:txBody>
          </p:sp>
          <p:grpSp>
            <p:nvGrpSpPr>
              <p:cNvPr id="29" name="Group 554"/>
              <p:cNvGrpSpPr/>
              <p:nvPr/>
            </p:nvGrpSpPr>
            <p:grpSpPr bwMode="auto">
              <a:xfrm>
                <a:off x="-6056" y="-2208"/>
                <a:ext cx="2208" cy="2208"/>
                <a:chOff x="-4060" y="-879"/>
                <a:chExt cx="2208" cy="2208"/>
              </a:xfrm>
            </p:grpSpPr>
            <p:grpSp>
              <p:nvGrpSpPr>
                <p:cNvPr id="30" name="Group 555"/>
                <p:cNvGrpSpPr/>
                <p:nvPr/>
              </p:nvGrpSpPr>
              <p:grpSpPr bwMode="auto">
                <a:xfrm>
                  <a:off x="-4060" y="-879"/>
                  <a:ext cx="2208" cy="2208"/>
                  <a:chOff x="-3924" y="-788"/>
                  <a:chExt cx="2208" cy="2208"/>
                </a:xfrm>
              </p:grpSpPr>
              <p:grpSp>
                <p:nvGrpSpPr>
                  <p:cNvPr id="46" name="Group 5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54" name="Group 55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8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9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55" name="Group 560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6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7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47" name="Group 563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8" name="Group 56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2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3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9" name="Group 567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50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51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1" name="Group 570"/>
                <p:cNvGrpSpPr/>
                <p:nvPr/>
              </p:nvGrpSpPr>
              <p:grpSpPr bwMode="auto">
                <a:xfrm rot="1320000">
                  <a:off x="-3742" y="-520"/>
                  <a:ext cx="1546" cy="1546"/>
                  <a:chOff x="-3924" y="-788"/>
                  <a:chExt cx="2208" cy="2208"/>
                </a:xfrm>
              </p:grpSpPr>
              <p:grpSp>
                <p:nvGrpSpPr>
                  <p:cNvPr id="32" name="Group 5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3924" y="-788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40" name="Group 57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4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5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1" name="Group 575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42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43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3" name="Group 578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3927" y="-785"/>
                    <a:ext cx="2208" cy="2202"/>
                    <a:chOff x="168" y="696"/>
                    <a:chExt cx="1429" cy="1429"/>
                  </a:xfrm>
                </p:grpSpPr>
                <p:grpSp>
                  <p:nvGrpSpPr>
                    <p:cNvPr id="34" name="Group 579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854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8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9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vert="eaVert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5" name="Group 582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855" y="696"/>
                      <a:ext cx="56" cy="1429"/>
                      <a:chOff x="845" y="696"/>
                      <a:chExt cx="56" cy="1429"/>
                    </a:xfrm>
                  </p:grpSpPr>
                  <p:sp>
                    <p:nvSpPr>
                      <p:cNvPr id="36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845" y="696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rot="10800000"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  <p:sp>
                    <p:nvSpPr>
                      <p:cNvPr id="37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845" y="141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823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defTabSz="116078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7620">
                          <a:solidFill>
                            <a:srgbClr val="000000"/>
                          </a:solidFill>
                          <a:latin typeface="Arial" pitchFamily="34" charset="0"/>
                          <a:ea typeface="华文彩云" pitchFamily="2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pic>
        <p:nvPicPr>
          <p:cNvPr id="16" name="图片 15" descr="图片包含 户外, 天空, 红色&#10;&#10;已生成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0" y="3684889"/>
            <a:ext cx="3324225" cy="3162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070F4-3EA1-4D01-A10A-AA8DAFDC6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596" y="1517738"/>
            <a:ext cx="8766808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4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 17"/>
          <p:cNvSpPr>
            <a:spLocks noChangeArrowheads="1"/>
          </p:cNvSpPr>
          <p:nvPr/>
        </p:nvSpPr>
        <p:spPr bwMode="auto">
          <a:xfrm>
            <a:off x="10403" y="0"/>
            <a:ext cx="5805714" cy="6857999"/>
          </a:xfrm>
          <a:custGeom>
            <a:avLst/>
            <a:gdLst>
              <a:gd name="T0" fmla="*/ 0 w 5437991"/>
              <a:gd name="T1" fmla="*/ 0 h 6858000"/>
              <a:gd name="T2" fmla="*/ 5434779 w 5437991"/>
              <a:gd name="T3" fmla="*/ 0 h 6858000"/>
              <a:gd name="T4" fmla="*/ 1632163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7991"/>
              <a:gd name="T16" fmla="*/ 0 h 6858000"/>
              <a:gd name="T17" fmla="*/ 5437991 w 5437991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endParaRPr lang="zh-CN" altLang="en-US" sz="2285">
              <a:solidFill>
                <a:srgbClr val="FFFFFF"/>
              </a:solidFill>
              <a:latin typeface="Calibri"/>
              <a:ea typeface="宋体"/>
            </a:endParaRPr>
          </a:p>
        </p:txBody>
      </p:sp>
      <p:sp>
        <p:nvSpPr>
          <p:cNvPr id="96" name="Text Box 20"/>
          <p:cNvSpPr>
            <a:spLocks noChangeArrowheads="1"/>
          </p:cNvSpPr>
          <p:nvPr/>
        </p:nvSpPr>
        <p:spPr bwMode="auto">
          <a:xfrm>
            <a:off x="1951365" y="1532064"/>
            <a:ext cx="2300112" cy="56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dist" defTabSz="1160780" fontAlgn="base">
              <a:spcBef>
                <a:spcPts val="950"/>
              </a:spcBef>
              <a:spcAft>
                <a:spcPct val="0"/>
              </a:spcAft>
            </a:pPr>
            <a:r>
              <a:rPr lang="zh-CN" altLang="en-US" sz="3050">
                <a:solidFill>
                  <a:srgbClr val="FFFFFF"/>
                </a:solidFill>
                <a:latin typeface="Arial Black" pitchFamily="34" charset="0"/>
                <a:ea typeface="华文新魏" pitchFamily="2" charset="-122"/>
                <a:sym typeface="Arial Black" pitchFamily="34" charset="0"/>
              </a:rPr>
              <a:t>Contents</a:t>
            </a:r>
            <a:endParaRPr lang="zh-CN" altLang="en-US" sz="2285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7" name="文本框 20"/>
          <p:cNvSpPr>
            <a:spLocks noChangeArrowheads="1"/>
          </p:cNvSpPr>
          <p:nvPr/>
        </p:nvSpPr>
        <p:spPr bwMode="auto">
          <a:xfrm>
            <a:off x="645079" y="1052287"/>
            <a:ext cx="1711477" cy="196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/>
          <a:p>
            <a:pPr algn="ctr" defTabSz="1160780" fontAlgn="base">
              <a:spcBef>
                <a:spcPts val="950"/>
              </a:spcBef>
              <a:spcAft>
                <a:spcPct val="0"/>
              </a:spcAft>
            </a:pPr>
            <a:r>
              <a:rPr lang="zh-CN" altLang="en-US" sz="6095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  <a:endParaRPr lang="zh-CN" altLang="en-US" sz="2285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8" name="直接连接符 22"/>
          <p:cNvSpPr>
            <a:spLocks noChangeShapeType="1"/>
          </p:cNvSpPr>
          <p:nvPr/>
        </p:nvSpPr>
        <p:spPr bwMode="auto">
          <a:xfrm>
            <a:off x="1018016" y="2068286"/>
            <a:ext cx="3086301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endParaRPr lang="zh-CN" altLang="en-US" sz="2285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9" name="直接连接符 24"/>
          <p:cNvSpPr>
            <a:spLocks noChangeShapeType="1"/>
          </p:cNvSpPr>
          <p:nvPr/>
        </p:nvSpPr>
        <p:spPr bwMode="auto">
          <a:xfrm>
            <a:off x="1969509" y="679351"/>
            <a:ext cx="2015" cy="269723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endParaRPr lang="zh-CN" altLang="en-US" sz="2285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057BEB-CABB-4956-A635-C5D2093F686D}"/>
              </a:ext>
            </a:extLst>
          </p:cNvPr>
          <p:cNvGrpSpPr/>
          <p:nvPr/>
        </p:nvGrpSpPr>
        <p:grpSpPr>
          <a:xfrm>
            <a:off x="3930630" y="2364333"/>
            <a:ext cx="7318324" cy="936000"/>
            <a:chOff x="4475237" y="1404429"/>
            <a:chExt cx="7318324" cy="936000"/>
          </a:xfrm>
        </p:grpSpPr>
        <p:sp>
          <p:nvSpPr>
            <p:cNvPr id="100" name="椭圆 25"/>
            <p:cNvSpPr>
              <a:spLocks noChangeArrowheads="1"/>
            </p:cNvSpPr>
            <p:nvPr/>
          </p:nvSpPr>
          <p:spPr bwMode="auto">
            <a:xfrm>
              <a:off x="4475237" y="1404429"/>
              <a:ext cx="935365" cy="9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endParaRPr lang="zh-CN" altLang="zh-CN" sz="2285">
                <a:solidFill>
                  <a:srgbClr val="FFFFFF"/>
                </a:solidFill>
                <a:latin typeface="Arial Narrow" pitchFamily="34" charset="0"/>
                <a:ea typeface="微软雅黑" pitchFamily="34" charset="-122"/>
                <a:sym typeface="Arial Narrow" pitchFamily="34" charset="0"/>
              </a:endParaRPr>
            </a:p>
          </p:txBody>
        </p:sp>
        <p:sp>
          <p:nvSpPr>
            <p:cNvPr id="104" name="椭圆 31"/>
            <p:cNvSpPr>
              <a:spLocks noChangeArrowheads="1"/>
            </p:cNvSpPr>
            <p:nvPr/>
          </p:nvSpPr>
          <p:spPr bwMode="auto">
            <a:xfrm>
              <a:off x="4543777" y="1470953"/>
              <a:ext cx="798286" cy="8003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r>
                <a:rPr lang="en-US" altLang="zh-CN" sz="2540" b="1" i="1" dirty="0">
                  <a:solidFill>
                    <a:srgbClr val="FFFFFF"/>
                  </a:solidFill>
                  <a:latin typeface="Arial Black" pitchFamily="34" charset="0"/>
                  <a:ea typeface="微软雅黑" pitchFamily="34" charset="-122"/>
                  <a:sym typeface="Arial Black" pitchFamily="34" charset="0"/>
                </a:rPr>
                <a:t>01</a:t>
              </a:r>
              <a:endParaRPr lang="zh-CN" altLang="en-US" sz="2285" dirty="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8" name="文本框 35"/>
            <p:cNvSpPr>
              <a:spLocks noChangeArrowheads="1"/>
            </p:cNvSpPr>
            <p:nvPr/>
          </p:nvSpPr>
          <p:spPr bwMode="auto">
            <a:xfrm>
              <a:off x="5410603" y="1636255"/>
              <a:ext cx="6382958" cy="561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新时代、新担当、新作为</a:t>
              </a:r>
              <a:endParaRPr lang="zh-CN" altLang="en-US" sz="2285" dirty="0">
                <a:solidFill>
                  <a:srgbClr val="FFFFFF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C5DE39-4638-4DF2-AEF4-85F6869CBA00}"/>
              </a:ext>
            </a:extLst>
          </p:cNvPr>
          <p:cNvGrpSpPr/>
          <p:nvPr/>
        </p:nvGrpSpPr>
        <p:grpSpPr>
          <a:xfrm>
            <a:off x="3317804" y="3452904"/>
            <a:ext cx="7455756" cy="936000"/>
            <a:chOff x="3862411" y="2493000"/>
            <a:chExt cx="7455756" cy="936000"/>
          </a:xfrm>
        </p:grpSpPr>
        <p:sp>
          <p:nvSpPr>
            <p:cNvPr id="101" name="椭圆 28"/>
            <p:cNvSpPr>
              <a:spLocks noChangeArrowheads="1"/>
            </p:cNvSpPr>
            <p:nvPr/>
          </p:nvSpPr>
          <p:spPr bwMode="auto">
            <a:xfrm>
              <a:off x="3862411" y="2493000"/>
              <a:ext cx="936000" cy="9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endParaRPr lang="zh-CN" altLang="zh-CN" sz="2285">
                <a:solidFill>
                  <a:srgbClr val="FFFFFF"/>
                </a:solidFill>
                <a:latin typeface="Arial Narrow" pitchFamily="34" charset="0"/>
                <a:ea typeface="微软雅黑" pitchFamily="34" charset="-122"/>
                <a:sym typeface="Arial Narrow" pitchFamily="34" charset="0"/>
              </a:endParaRPr>
            </a:p>
          </p:txBody>
        </p:sp>
        <p:sp>
          <p:nvSpPr>
            <p:cNvPr id="105" name="椭圆 32"/>
            <p:cNvSpPr>
              <a:spLocks noChangeArrowheads="1"/>
            </p:cNvSpPr>
            <p:nvPr/>
          </p:nvSpPr>
          <p:spPr bwMode="auto">
            <a:xfrm>
              <a:off x="3928937" y="2561541"/>
              <a:ext cx="800301" cy="79828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r>
                <a:rPr lang="en-US" altLang="zh-CN" sz="2540" b="1" i="1" dirty="0">
                  <a:solidFill>
                    <a:srgbClr val="FFFFFF"/>
                  </a:solidFill>
                  <a:latin typeface="Arial Black" pitchFamily="34" charset="0"/>
                  <a:ea typeface="微软雅黑" pitchFamily="34" charset="-122"/>
                  <a:sym typeface="Arial Black" pitchFamily="34" charset="0"/>
                </a:rPr>
                <a:t>02</a:t>
              </a:r>
              <a:endParaRPr lang="zh-CN" altLang="en-US" sz="2285" dirty="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9" name="文本框 36"/>
            <p:cNvSpPr>
              <a:spLocks noChangeArrowheads="1"/>
            </p:cNvSpPr>
            <p:nvPr/>
          </p:nvSpPr>
          <p:spPr bwMode="auto">
            <a:xfrm>
              <a:off x="4838094" y="2702652"/>
              <a:ext cx="6480073" cy="561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大学生党员的责任与担当</a:t>
              </a:r>
              <a:endParaRPr lang="zh-CN" altLang="en-US" sz="2285" dirty="0">
                <a:solidFill>
                  <a:srgbClr val="FFFFFF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2BD4DC9-E4B5-467C-A2DE-32CB1C514FB7}"/>
              </a:ext>
            </a:extLst>
          </p:cNvPr>
          <p:cNvGrpSpPr/>
          <p:nvPr/>
        </p:nvGrpSpPr>
        <p:grpSpPr>
          <a:xfrm>
            <a:off x="2615648" y="4532194"/>
            <a:ext cx="2767044" cy="936000"/>
            <a:chOff x="2747636" y="4611166"/>
            <a:chExt cx="2767044" cy="936000"/>
          </a:xfrm>
        </p:grpSpPr>
        <p:sp>
          <p:nvSpPr>
            <p:cNvPr id="103" name="椭圆 30"/>
            <p:cNvSpPr>
              <a:spLocks noChangeArrowheads="1"/>
            </p:cNvSpPr>
            <p:nvPr/>
          </p:nvSpPr>
          <p:spPr bwMode="auto">
            <a:xfrm>
              <a:off x="2747636" y="4611166"/>
              <a:ext cx="936000" cy="9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endParaRPr lang="zh-CN" altLang="zh-CN" sz="2285">
                <a:solidFill>
                  <a:srgbClr val="FFFFFF"/>
                </a:solidFill>
                <a:latin typeface="Arial Narrow" pitchFamily="34" charset="0"/>
                <a:ea typeface="微软雅黑" pitchFamily="34" charset="-122"/>
                <a:sym typeface="Arial Narrow" pitchFamily="34" charset="0"/>
              </a:endParaRPr>
            </a:p>
          </p:txBody>
        </p:sp>
        <p:sp>
          <p:nvSpPr>
            <p:cNvPr id="107" name="椭圆 34"/>
            <p:cNvSpPr>
              <a:spLocks noChangeArrowheads="1"/>
            </p:cNvSpPr>
            <p:nvPr/>
          </p:nvSpPr>
          <p:spPr bwMode="auto">
            <a:xfrm>
              <a:off x="2814161" y="4667613"/>
              <a:ext cx="800301" cy="8003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defTabSz="1160780" fontAlgn="base">
                <a:spcBef>
                  <a:spcPts val="950"/>
                </a:spcBef>
                <a:spcAft>
                  <a:spcPct val="0"/>
                </a:spcAft>
              </a:pPr>
              <a:r>
                <a:rPr lang="en-US" altLang="zh-CN" sz="2540" b="1" i="1" dirty="0">
                  <a:solidFill>
                    <a:srgbClr val="FFFFFF"/>
                  </a:solidFill>
                  <a:latin typeface="Arial Black" pitchFamily="34" charset="0"/>
                  <a:ea typeface="微软雅黑" pitchFamily="34" charset="-122"/>
                  <a:sym typeface="Arial Black" pitchFamily="34" charset="0"/>
                </a:rPr>
                <a:t>03</a:t>
              </a:r>
              <a:endParaRPr lang="zh-CN" altLang="en-US" sz="2285" dirty="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1" name="文本框 38"/>
            <p:cNvSpPr>
              <a:spLocks noChangeArrowheads="1"/>
            </p:cNvSpPr>
            <p:nvPr/>
          </p:nvSpPr>
          <p:spPr bwMode="auto">
            <a:xfrm>
              <a:off x="3662842" y="4865168"/>
              <a:ext cx="1851838" cy="561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总结</a:t>
              </a:r>
              <a:endParaRPr lang="zh-CN" altLang="en-US" sz="2285" dirty="0">
                <a:solidFill>
                  <a:srgbClr val="FFFFFF"/>
                </a:solidFill>
                <a:latin typeface="Arial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58778" y="2645210"/>
            <a:ext cx="10090485" cy="399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942200" y="1335438"/>
            <a:ext cx="2307600" cy="2308227"/>
            <a:chOff x="6609209" y="790981"/>
            <a:chExt cx="2301875" cy="2308226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808600" y="3792737"/>
            <a:ext cx="6583589" cy="641910"/>
          </a:xfrm>
          <a:prstGeom prst="rect">
            <a:avLst/>
          </a:prstGeom>
          <a:noFill/>
        </p:spPr>
        <p:txBody>
          <a:bodyPr wrap="square" lIns="87063" tIns="43531" rIns="87063" bIns="43531" rtlCol="0">
            <a:spAutoFit/>
          </a:bodyPr>
          <a:lstStyle/>
          <a:p>
            <a:pPr algn="ctr" defTabSz="116078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新时代</a:t>
            </a:r>
            <a:endParaRPr lang="zh-CN" altLang="en-US" sz="3600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3290841" y="4596316"/>
            <a:ext cx="59827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469229" y="1499279"/>
            <a:ext cx="1172703" cy="1980546"/>
          </a:xfrm>
          <a:prstGeom prst="rect">
            <a:avLst/>
          </a:prstGeom>
          <a:noFill/>
        </p:spPr>
        <p:txBody>
          <a:bodyPr wrap="none" lIns="103637" tIns="51818" rIns="103637" bIns="51818" rtlCol="0">
            <a:spAutoFit/>
          </a:bodyPr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190" b="1" dirty="0">
                <a:solidFill>
                  <a:srgbClr val="C00000"/>
                </a:solidFill>
                <a:latin typeface="方正超粗黑_GBK" panose="03000509000000000000" pitchFamily="65" charset="-122"/>
                <a:ea typeface="方正超粗黑_GBK" panose="03000509000000000000" pitchFamily="65" charset="-122"/>
              </a:rPr>
              <a:t>1</a:t>
            </a:r>
            <a:endParaRPr lang="zh-CN" altLang="en-US" sz="12190" b="1" dirty="0">
              <a:solidFill>
                <a:srgbClr val="C00000"/>
              </a:solidFill>
              <a:latin typeface="方正超粗黑_GBK" panose="03000509000000000000" pitchFamily="65" charset="-122"/>
              <a:ea typeface="方正超粗黑_GBK" panose="03000509000000000000" pitchFamily="65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2B5465-4CDC-48B7-8325-8C2C69BEA2E5}"/>
              </a:ext>
            </a:extLst>
          </p:cNvPr>
          <p:cNvGrpSpPr/>
          <p:nvPr/>
        </p:nvGrpSpPr>
        <p:grpSpPr>
          <a:xfrm>
            <a:off x="1892182" y="4664183"/>
            <a:ext cx="8788788" cy="2099611"/>
            <a:chOff x="1892182" y="4664183"/>
            <a:chExt cx="8788788" cy="209961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E0FF8A-6C89-44D3-B735-24BDB0AF3CB0}"/>
                </a:ext>
              </a:extLst>
            </p:cNvPr>
            <p:cNvGrpSpPr/>
            <p:nvPr/>
          </p:nvGrpSpPr>
          <p:grpSpPr>
            <a:xfrm>
              <a:off x="1892182" y="4664183"/>
              <a:ext cx="3921552" cy="2099611"/>
              <a:chOff x="2174448" y="1718699"/>
              <a:chExt cx="3921552" cy="2099611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E2952B0-1B2A-4C67-9D81-376E587EE4EC}"/>
                  </a:ext>
                </a:extLst>
              </p:cNvPr>
              <p:cNvSpPr txBox="1"/>
              <p:nvPr/>
            </p:nvSpPr>
            <p:spPr>
              <a:xfrm>
                <a:off x="2174448" y="2187094"/>
                <a:ext cx="392155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1.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和平与发展是当今时代主题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2.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世界多极化进程不可逆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3.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经济全球化趋势日益增强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4.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高科技领域竞争日趋激烈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80DA849-6AD5-4BED-9750-37A73F540A25}"/>
                  </a:ext>
                </a:extLst>
              </p:cNvPr>
              <p:cNvSpPr txBox="1"/>
              <p:nvPr/>
            </p:nvSpPr>
            <p:spPr>
              <a:xfrm>
                <a:off x="2174448" y="1718699"/>
                <a:ext cx="3783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时代主题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203299C-C87F-4F36-A3BA-FB7FD82D4770}"/>
                </a:ext>
              </a:extLst>
            </p:cNvPr>
            <p:cNvGrpSpPr/>
            <p:nvPr/>
          </p:nvGrpSpPr>
          <p:grpSpPr>
            <a:xfrm>
              <a:off x="5813733" y="4664183"/>
              <a:ext cx="4867237" cy="2099611"/>
              <a:chOff x="2174448" y="1718699"/>
              <a:chExt cx="3921552" cy="2099611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5C0161B-D9B0-4EE4-96D1-F3BD4C02BC95}"/>
                  </a:ext>
                </a:extLst>
              </p:cNvPr>
              <p:cNvSpPr txBox="1"/>
              <p:nvPr/>
            </p:nvSpPr>
            <p:spPr>
              <a:xfrm>
                <a:off x="2174448" y="2187094"/>
                <a:ext cx="392155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1.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进入新时代、新世纪，我国仍处于并将长期处于社会主义初级阶段的基本国情没有变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2.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我国在多极化政治格局中地位日益上升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D6C2970-74E2-4E5C-B5FF-079FA4DBEE5D}"/>
                  </a:ext>
                </a:extLst>
              </p:cNvPr>
              <p:cNvSpPr txBox="1"/>
              <p:nvPr/>
            </p:nvSpPr>
            <p:spPr>
              <a:xfrm>
                <a:off x="2174448" y="1718699"/>
                <a:ext cx="3783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基本国情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AFD48F3-EF15-4265-8961-809BFDFCDE3E}"/>
              </a:ext>
            </a:extLst>
          </p:cNvPr>
          <p:cNvGrpSpPr/>
          <p:nvPr/>
        </p:nvGrpSpPr>
        <p:grpSpPr>
          <a:xfrm>
            <a:off x="2279955" y="377332"/>
            <a:ext cx="8391205" cy="5243720"/>
            <a:chOff x="2325675" y="346852"/>
            <a:chExt cx="8391205" cy="52437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059D257-4EAA-4BFE-9032-38C94362D991}"/>
                </a:ext>
              </a:extLst>
            </p:cNvPr>
            <p:cNvSpPr/>
            <p:nvPr/>
          </p:nvSpPr>
          <p:spPr>
            <a:xfrm>
              <a:off x="2325675" y="976646"/>
              <a:ext cx="7540649" cy="4613926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50DE03-F280-496E-B3A8-65F785C0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9759" y="346852"/>
              <a:ext cx="2597121" cy="1841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47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7" name="Group 12"/>
          <p:cNvGrpSpPr/>
          <p:nvPr/>
        </p:nvGrpSpPr>
        <p:grpSpPr bwMode="auto">
          <a:xfrm>
            <a:off x="723975" y="2109092"/>
            <a:ext cx="10744050" cy="3809927"/>
            <a:chOff x="0" y="0"/>
            <a:chExt cx="3068" cy="705"/>
          </a:xfrm>
          <a:solidFill>
            <a:srgbClr val="FF0000"/>
          </a:solidFill>
        </p:grpSpPr>
        <p:sp>
          <p:nvSpPr>
            <p:cNvPr id="7181" name="六边形 122"/>
            <p:cNvSpPr>
              <a:spLocks noChangeArrowheads="1"/>
            </p:cNvSpPr>
            <p:nvPr/>
          </p:nvSpPr>
          <p:spPr bwMode="auto">
            <a:xfrm>
              <a:off x="0" y="0"/>
              <a:ext cx="3068" cy="705"/>
            </a:xfrm>
            <a:prstGeom prst="hexagon">
              <a:avLst>
                <a:gd name="adj" fmla="val 24982"/>
                <a:gd name="vf" fmla="val 115470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</a:pPr>
              <a:endParaRPr lang="zh-CN" altLang="en-US" sz="2030" b="1" i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7182" name="TextBox 108"/>
            <p:cNvSpPr>
              <a:spLocks noChangeArrowheads="1"/>
            </p:cNvSpPr>
            <p:nvPr/>
          </p:nvSpPr>
          <p:spPr bwMode="auto">
            <a:xfrm>
              <a:off x="268" y="25"/>
              <a:ext cx="2545" cy="5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defTabSz="116078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    在这样一个充满机遇与挑战的时代，当代大学生承担着“继往开来、复兴中华”的神圣历史使命</a:t>
              </a:r>
              <a:endPara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defTabSz="116078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    我国要实现社会主义现代化强国的目标，实现全面建成小康社会的梦想。  当代大学生更是要认识到自己担负着实现中华民族伟大复兴的使命， 正所谓 “天下兴亡匹夫有责”，作为即将成为祖国栋梁的我们，更是要清楚的认识到自己的责任和担当。</a:t>
              </a:r>
              <a:endParaRPr lang="zh-CN" alt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17"/>
          <p:cNvGrpSpPr/>
          <p:nvPr/>
        </p:nvGrpSpPr>
        <p:grpSpPr bwMode="auto">
          <a:xfrm>
            <a:off x="2072070" y="1014298"/>
            <a:ext cx="8502952" cy="659650"/>
            <a:chOff x="0" y="53208"/>
            <a:chExt cx="6695755" cy="446222"/>
          </a:xfrm>
          <a:solidFill>
            <a:srgbClr val="C00000"/>
          </a:solidFill>
        </p:grpSpPr>
        <p:grpSp>
          <p:nvGrpSpPr>
            <p:cNvPr id="11" name="Group 18"/>
            <p:cNvGrpSpPr/>
            <p:nvPr/>
          </p:nvGrpSpPr>
          <p:grpSpPr bwMode="auto">
            <a:xfrm>
              <a:off x="57596" y="53208"/>
              <a:ext cx="6561756" cy="446142"/>
              <a:chOff x="0" y="53208"/>
              <a:chExt cx="6561756" cy="446142"/>
            </a:xfrm>
            <a:grpFill/>
          </p:grpSpPr>
          <p:sp>
            <p:nvSpPr>
              <p:cNvPr id="14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5" name="AutoShape 3"/>
              <p:cNvSpPr>
                <a:spLocks noChangeArrowheads="1"/>
              </p:cNvSpPr>
              <p:nvPr/>
            </p:nvSpPr>
            <p:spPr bwMode="auto">
              <a:xfrm>
                <a:off x="65077" y="53208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0" y="62217"/>
              <a:ext cx="6695755" cy="4372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机遇和挑战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44137" y="2645211"/>
            <a:ext cx="11620217" cy="36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942200" y="1335438"/>
            <a:ext cx="2307600" cy="2308227"/>
            <a:chOff x="6609209" y="790981"/>
            <a:chExt cx="2301875" cy="2308226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6114" tIns="58057" rIns="116114" bIns="58057" numCol="1" anchor="t" anchorCtr="0" compatLnSpc="1"/>
            <a:lstStyle/>
            <a:p>
              <a:pPr defTabSz="116078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85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808600" y="3726748"/>
            <a:ext cx="6583589" cy="641910"/>
          </a:xfrm>
          <a:prstGeom prst="rect">
            <a:avLst/>
          </a:prstGeom>
          <a:noFill/>
        </p:spPr>
        <p:txBody>
          <a:bodyPr wrap="square" lIns="87063" tIns="43531" rIns="87063" bIns="43531" rtlCol="0">
            <a:spAutoFit/>
          </a:bodyPr>
          <a:lstStyle/>
          <a:p>
            <a:pPr algn="ctr" defTabSz="116078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大学生党员的责任与担当</a:t>
            </a:r>
            <a:endParaRPr lang="zh-CN" altLang="en-US" sz="3600" b="1" dirty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3290841" y="4468500"/>
            <a:ext cx="59827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469229" y="1499279"/>
            <a:ext cx="1172703" cy="1980546"/>
          </a:xfrm>
          <a:prstGeom prst="rect">
            <a:avLst/>
          </a:prstGeom>
          <a:noFill/>
        </p:spPr>
        <p:txBody>
          <a:bodyPr wrap="none" lIns="103637" tIns="51818" rIns="103637" bIns="51818" rtlCol="0">
            <a:spAutoFit/>
          </a:bodyPr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190" b="1" dirty="0">
                <a:solidFill>
                  <a:srgbClr val="C00000"/>
                </a:solidFill>
                <a:latin typeface="方正超粗黑_GBK" panose="03000509000000000000" pitchFamily="65" charset="-122"/>
                <a:ea typeface="方正超粗黑_GBK" panose="03000509000000000000" pitchFamily="65" charset="-122"/>
              </a:rPr>
              <a:t>2</a:t>
            </a:r>
            <a:endParaRPr lang="zh-CN" altLang="en-US" sz="12190" b="1" dirty="0">
              <a:solidFill>
                <a:srgbClr val="C00000"/>
              </a:solidFill>
              <a:latin typeface="方正超粗黑_GBK" panose="03000509000000000000" pitchFamily="65" charset="-122"/>
              <a:ea typeface="方正超粗黑_GBK" panose="03000509000000000000" pitchFamily="65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9314" y="4610750"/>
            <a:ext cx="9969863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607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每一个人都有一份属于自己的时代责任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作为当代大学生，我们应担当时代责任我组认为主要可以分为以下三点进行展开：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defTabSz="11607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①自身的责任和担当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②对社会、他人的责任与担当</a:t>
            </a:r>
            <a:r>
              <a:rPr lang="en-US" altLang="zh-CN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</a:t>
            </a:r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③社会和国家的担当</a:t>
            </a:r>
            <a:endParaRPr lang="zh-CN" altLang="en-US" sz="1600" dirty="0">
              <a:solidFill>
                <a:srgbClr val="FFFFFF"/>
              </a:solidFill>
              <a:latin typeface="方正黑体简体" pitchFamily="2" charset="-122"/>
              <a:ea typeface="方正黑体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4" name="TextBox 146"/>
          <p:cNvSpPr>
            <a:spLocks noChangeArrowheads="1"/>
          </p:cNvSpPr>
          <p:nvPr/>
        </p:nvSpPr>
        <p:spPr bwMode="auto">
          <a:xfrm>
            <a:off x="4925779" y="2150422"/>
            <a:ext cx="5123909" cy="6394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116078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1.</a:t>
            </a:r>
            <a:r>
              <a:rPr lang="zh-CN" altLang="en-US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学习以提升自身</a:t>
            </a:r>
            <a:endParaRPr lang="en-US" altLang="zh-CN" sz="3555" dirty="0">
              <a:solidFill>
                <a:srgbClr val="FFFFFF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3592" name="TextBox 146"/>
          <p:cNvSpPr>
            <a:spLocks noChangeArrowheads="1"/>
          </p:cNvSpPr>
          <p:nvPr/>
        </p:nvSpPr>
        <p:spPr bwMode="auto">
          <a:xfrm>
            <a:off x="5450468" y="3406108"/>
            <a:ext cx="5230890" cy="6394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116078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2.</a:t>
            </a:r>
            <a:r>
              <a:rPr lang="zh-CN" altLang="en-US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良好的品德修养</a:t>
            </a:r>
            <a:endParaRPr lang="en-US" altLang="zh-CN" sz="3555" dirty="0">
              <a:solidFill>
                <a:srgbClr val="FFFFFF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3590" name="TextBox 146"/>
          <p:cNvSpPr>
            <a:spLocks noChangeArrowheads="1"/>
          </p:cNvSpPr>
          <p:nvPr/>
        </p:nvSpPr>
        <p:spPr bwMode="auto">
          <a:xfrm>
            <a:off x="4925779" y="4582149"/>
            <a:ext cx="5123909" cy="63940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116078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3.</a:t>
            </a:r>
            <a:r>
              <a:rPr lang="zh-CN" altLang="en-US" sz="3555" dirty="0">
                <a:solidFill>
                  <a:srgbClr val="FFFFF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在实践中体现</a:t>
            </a:r>
            <a:endParaRPr lang="en-US" altLang="zh-CN" sz="3555" dirty="0">
              <a:solidFill>
                <a:srgbClr val="FFFFFF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grpSp>
        <p:nvGrpSpPr>
          <p:cNvPr id="23563" name="Group 17"/>
          <p:cNvGrpSpPr/>
          <p:nvPr/>
        </p:nvGrpSpPr>
        <p:grpSpPr bwMode="auto">
          <a:xfrm>
            <a:off x="2072320" y="476251"/>
            <a:ext cx="8502952" cy="738188"/>
            <a:chOff x="0" y="0"/>
            <a:chExt cx="6695755" cy="499350"/>
          </a:xfrm>
          <a:solidFill>
            <a:srgbClr val="C00000"/>
          </a:solidFill>
        </p:grpSpPr>
        <p:grpSp>
          <p:nvGrpSpPr>
            <p:cNvPr id="23585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3587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3588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23586" name="Rectangle 13"/>
            <p:cNvSpPr>
              <a:spLocks noChangeArrowheads="1"/>
            </p:cNvSpPr>
            <p:nvPr/>
          </p:nvSpPr>
          <p:spPr bwMode="auto">
            <a:xfrm>
              <a:off x="0" y="62217"/>
              <a:ext cx="6695755" cy="3797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① 新时代大学生自身的责任与担当</a:t>
              </a:r>
            </a:p>
          </p:txBody>
        </p:sp>
      </p:grpSp>
      <p:grpSp>
        <p:nvGrpSpPr>
          <p:cNvPr id="7" name="Group 22"/>
          <p:cNvGrpSpPr/>
          <p:nvPr/>
        </p:nvGrpSpPr>
        <p:grpSpPr bwMode="auto">
          <a:xfrm>
            <a:off x="1333814" y="1955556"/>
            <a:ext cx="3497540" cy="3502800"/>
            <a:chOff x="-10775" y="-63809"/>
            <a:chExt cx="2754000" cy="2881615"/>
          </a:xfrm>
          <a:solidFill>
            <a:srgbClr val="C00000"/>
          </a:solidFill>
        </p:grpSpPr>
        <p:grpSp>
          <p:nvGrpSpPr>
            <p:cNvPr id="23581" name="Group 23"/>
            <p:cNvGrpSpPr>
              <a:grpSpLocks noChangeAspect="1"/>
            </p:cNvGrpSpPr>
            <p:nvPr/>
          </p:nvGrpSpPr>
          <p:grpSpPr bwMode="auto">
            <a:xfrm>
              <a:off x="-10775" y="-63809"/>
              <a:ext cx="2754000" cy="2881615"/>
              <a:chOff x="-11972" y="-70898"/>
              <a:chExt cx="3060000" cy="3201794"/>
            </a:xfrm>
            <a:grpFill/>
          </p:grpSpPr>
          <p:sp>
            <p:nvSpPr>
              <p:cNvPr id="23583" name="椭圆 30"/>
              <p:cNvSpPr>
                <a:spLocks noChangeAspect="1" noChangeArrowheads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grpFill/>
              <a:ln w="25400">
                <a:solidFill>
                  <a:schemeClr val="bg1"/>
                </a:solidFill>
                <a:round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23584" name="椭圆 23"/>
              <p:cNvSpPr>
                <a:spLocks noChangeAspect="1" noChangeArrowheads="1"/>
              </p:cNvSpPr>
              <p:nvPr/>
            </p:nvSpPr>
            <p:spPr bwMode="auto">
              <a:xfrm>
                <a:off x="-11972" y="-70898"/>
                <a:ext cx="3060000" cy="3201794"/>
              </a:xfrm>
              <a:prstGeom prst="ellipse">
                <a:avLst/>
              </a:prstGeom>
              <a:grpFill/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23582" name="Rectangle 13"/>
            <p:cNvSpPr>
              <a:spLocks noChangeArrowheads="1"/>
            </p:cNvSpPr>
            <p:nvPr/>
          </p:nvSpPr>
          <p:spPr bwMode="auto">
            <a:xfrm>
              <a:off x="511678" y="698049"/>
              <a:ext cx="1554478" cy="1233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7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责任</a:t>
              </a:r>
              <a:endParaRPr lang="en-US" altLang="zh-CN" sz="457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7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与担当</a:t>
              </a:r>
              <a:endParaRPr lang="zh-CN" altLang="en-US" sz="2285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4" grpId="0" animBg="1"/>
      <p:bldP spid="23592" grpId="0" animBg="1"/>
      <p:bldP spid="235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 bwMode="auto">
          <a:xfrm>
            <a:off x="608793" y="4771941"/>
            <a:ext cx="11065128" cy="1861094"/>
            <a:chOff x="0" y="-186"/>
            <a:chExt cx="3584" cy="1246"/>
          </a:xfrm>
        </p:grpSpPr>
        <p:sp>
          <p:nvSpPr>
            <p:cNvPr id="9232" name="AutoShape 8"/>
            <p:cNvSpPr>
              <a:spLocks noChangeArrowheads="1"/>
            </p:cNvSpPr>
            <p:nvPr/>
          </p:nvSpPr>
          <p:spPr bwMode="auto">
            <a:xfrm>
              <a:off x="0" y="-186"/>
              <a:ext cx="3584" cy="1246"/>
            </a:xfrm>
            <a:prstGeom prst="roundRect">
              <a:avLst>
                <a:gd name="adj" fmla="val 2028"/>
              </a:avLst>
            </a:prstGeom>
            <a:solidFill>
              <a:srgbClr val="FFFFFF">
                <a:alpha val="59999"/>
              </a:srgbClr>
            </a:solidFill>
            <a:ln w="38100">
              <a:solidFill>
                <a:srgbClr val="C00000"/>
              </a:solidFill>
              <a:round/>
            </a:ln>
          </p:spPr>
          <p:txBody>
            <a:bodyPr anchor="ctr"/>
            <a:lstStyle>
              <a:lvl1pPr marL="342900" indent="-3429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defTabSz="-635" eaLnBrk="0" hangingPunct="0"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defTabSz="-63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2" algn="ctr" defTabSz="1160780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73355" algn="l"/>
                </a:tabLst>
              </a:pPr>
              <a:endParaRPr lang="zh-CN" altLang="en-US" sz="178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9233" name="Text Box 38"/>
            <p:cNvSpPr>
              <a:spLocks noChangeArrowheads="1"/>
            </p:cNvSpPr>
            <p:nvPr/>
          </p:nvSpPr>
          <p:spPr bwMode="auto">
            <a:xfrm>
              <a:off x="60" y="-125"/>
              <a:ext cx="3495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       五四精神，是指五四运动中的精神，即：忧国忧民、热爱祖国、积极创新、探索科学的爱国主义精神。</a:t>
              </a:r>
              <a:endPara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   当代大学生应该继续发扬“五四”精神，正确认识国家的前途命运，认识自己的社会责任，在时代和社会的发展进步中汲取营养，培养爱国情怀、改革精神和创新能力，保持艰苦奋斗的作风和昂扬向上的精神状态。</a:t>
              </a:r>
              <a:endParaRPr lang="zh-CN" alt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8"/>
          <p:cNvGrpSpPr/>
          <p:nvPr/>
        </p:nvGrpSpPr>
        <p:grpSpPr bwMode="auto">
          <a:xfrm>
            <a:off x="3903406" y="1279337"/>
            <a:ext cx="6716523" cy="1106896"/>
            <a:chOff x="0" y="0"/>
            <a:chExt cx="3068" cy="1071"/>
          </a:xfrm>
          <a:solidFill>
            <a:srgbClr val="FF0000"/>
          </a:solidFill>
        </p:grpSpPr>
        <p:sp>
          <p:nvSpPr>
            <p:cNvPr id="9230" name="六边形 16"/>
            <p:cNvSpPr>
              <a:spLocks noChangeArrowheads="1"/>
            </p:cNvSpPr>
            <p:nvPr/>
          </p:nvSpPr>
          <p:spPr bwMode="auto">
            <a:xfrm>
              <a:off x="0" y="0"/>
              <a:ext cx="3068" cy="805"/>
            </a:xfrm>
            <a:prstGeom prst="hexagon">
              <a:avLst>
                <a:gd name="adj" fmla="val 24982"/>
                <a:gd name="vf" fmla="val 115470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</a:pPr>
              <a:endParaRPr lang="zh-CN" altLang="en-US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9231" name="TextBox 108"/>
            <p:cNvSpPr>
              <a:spLocks noChangeArrowheads="1"/>
            </p:cNvSpPr>
            <p:nvPr/>
          </p:nvSpPr>
          <p:spPr bwMode="auto">
            <a:xfrm>
              <a:off x="142" y="98"/>
              <a:ext cx="2798" cy="97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继承和弘扬先辈们的爱国主义精神</a:t>
              </a:r>
              <a:endParaRPr lang="en-US" altLang="zh-CN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algn="ctr" defTabSz="11607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是我们每一个大学生党员身上应该体现的素质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2623246" y="335971"/>
            <a:ext cx="6367064" cy="738188"/>
            <a:chOff x="57596" y="0"/>
            <a:chExt cx="6638158" cy="499350"/>
          </a:xfrm>
          <a:solidFill>
            <a:srgbClr val="C00000"/>
          </a:solidFill>
        </p:grpSpPr>
        <p:grpSp>
          <p:nvGrpSpPr>
            <p:cNvPr id="18" name="Group 18"/>
            <p:cNvGrpSpPr/>
            <p:nvPr/>
          </p:nvGrpSpPr>
          <p:grpSpPr bwMode="auto">
            <a:xfrm>
              <a:off x="57596" y="0"/>
              <a:ext cx="6561756" cy="499350"/>
              <a:chOff x="0" y="0"/>
              <a:chExt cx="6561756" cy="499350"/>
            </a:xfrm>
            <a:grpFill/>
          </p:grpSpPr>
          <p:sp>
            <p:nvSpPr>
              <p:cNvPr id="20" name="AutoShape 3"/>
              <p:cNvSpPr>
                <a:spLocks noChangeArrowheads="1"/>
              </p:cNvSpPr>
              <p:nvPr/>
            </p:nvSpPr>
            <p:spPr bwMode="auto">
              <a:xfrm>
                <a:off x="0" y="103368"/>
                <a:ext cx="6561756" cy="3959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1" name="AutoShape 3"/>
              <p:cNvSpPr>
                <a:spLocks noChangeArrowheads="1"/>
              </p:cNvSpPr>
              <p:nvPr/>
            </p:nvSpPr>
            <p:spPr bwMode="auto">
              <a:xfrm>
                <a:off x="65077" y="0"/>
                <a:ext cx="6431600" cy="43196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defTabSz="11607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285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8421" y="62217"/>
              <a:ext cx="6607333" cy="37974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1160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50" b="1" dirty="0">
                  <a:solidFill>
                    <a:srgbClr val="FFFFFF"/>
                  </a:solidFill>
                  <a:latin typeface="黑体" pitchFamily="49" charset="-122"/>
                  <a:ea typeface="黑体" pitchFamily="49" charset="-122"/>
                </a:rPr>
                <a:t>弘扬爱国主义精神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0B959E-B425-4358-8591-28AC16717F91}"/>
              </a:ext>
            </a:extLst>
          </p:cNvPr>
          <p:cNvGrpSpPr/>
          <p:nvPr/>
        </p:nvGrpSpPr>
        <p:grpSpPr>
          <a:xfrm>
            <a:off x="2184607" y="2323494"/>
            <a:ext cx="7857672" cy="2120417"/>
            <a:chOff x="2184607" y="2323494"/>
            <a:chExt cx="7857672" cy="212041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83C2A48-C864-4F16-8899-1FF0C9FB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607" y="2323494"/>
              <a:ext cx="3872066" cy="212041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3BE6BCE-D532-4624-935F-BCABBDD1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6672" y="2340080"/>
              <a:ext cx="3985607" cy="21038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9"/>
          <p:cNvPicPr>
            <a:picLocks noChangeAspect="1" noChangeArrowheads="1"/>
          </p:cNvPicPr>
          <p:nvPr/>
        </p:nvPicPr>
        <p:blipFill rotWithShape="1">
          <a:blip r:embed="rId3" cstate="email"/>
          <a:srcRect l="4306" t="4918"/>
          <a:stretch>
            <a:fillRect/>
          </a:stretch>
        </p:blipFill>
        <p:spPr bwMode="auto">
          <a:xfrm>
            <a:off x="34371" y="115424"/>
            <a:ext cx="2598462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 bwMode="auto">
          <a:xfrm>
            <a:off x="1555686" y="1567744"/>
            <a:ext cx="8911263" cy="4539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16114" tIns="58057" rIns="116114" bIns="58057" numCol="1" rtlCol="0" anchor="t" anchorCtr="0" compatLnSpc="1"/>
          <a:lstStyle/>
          <a:p>
            <a:pPr defTabSz="1160780" fontAlgn="base">
              <a:spcBef>
                <a:spcPct val="0"/>
              </a:spcBef>
              <a:spcAft>
                <a:spcPct val="0"/>
              </a:spcAft>
            </a:pPr>
            <a:endParaRPr lang="zh-CN" altLang="en-US" sz="2285" b="1" dirty="0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647335" y="878930"/>
            <a:ext cx="6636775" cy="77722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16114" tIns="58057" rIns="116114" bIns="58057" numCol="1" rtlCol="0" anchor="t" anchorCtr="0" compatLnSpc="1"/>
          <a:lstStyle/>
          <a:p>
            <a:pPr algn="ctr" defTabSz="1160780" fontAlgn="base">
              <a:spcBef>
                <a:spcPct val="0"/>
              </a:spcBef>
              <a:spcAft>
                <a:spcPct val="0"/>
              </a:spcAft>
            </a:pPr>
            <a:endParaRPr lang="zh-CN" altLang="en-US" sz="2285" b="1">
              <a:solidFill>
                <a:srgbClr val="00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2817589" y="958938"/>
            <a:ext cx="6292107" cy="5809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116078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175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学习党的理论知识、提升自身技能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1555686" y="1736167"/>
            <a:ext cx="8911263" cy="425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116078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30" dirty="0">
                <a:solidFill>
                  <a:srgbClr val="C00000"/>
                </a:solidFill>
                <a:latin typeface="方正大黑简体" pitchFamily="65" charset="-122"/>
                <a:ea typeface="方正大黑简体" pitchFamily="65" charset="-122"/>
              </a:rPr>
              <a:t>       第一肯定就是要学习，认真学习马克思列宁主义、毛泽东思想、邓小平理论、“三个代表重要思想”、科学发展观、习近平新时代中国特色社会主义思想，学习党的路线、方针、政策和决议，学习党的基本知识，学习科学、文化、法律和业务知识等，并应用到实践中去，用党的科学理论给予自己正确的指导。</a:t>
            </a:r>
            <a:endParaRPr lang="en-US" altLang="zh-CN" sz="2030" dirty="0">
              <a:solidFill>
                <a:srgbClr val="C00000"/>
              </a:solidFill>
              <a:latin typeface="方正大黑简体" pitchFamily="65" charset="-122"/>
              <a:ea typeface="方正大黑简体" pitchFamily="65" charset="-122"/>
            </a:endParaRPr>
          </a:p>
          <a:p>
            <a:pPr defTabSz="116078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30" dirty="0">
                <a:solidFill>
                  <a:srgbClr val="C00000"/>
                </a:solidFill>
                <a:latin typeface="方正大黑简体" pitchFamily="65" charset="-122"/>
                <a:ea typeface="方正大黑简体" pitchFamily="65" charset="-122"/>
              </a:rPr>
              <a:t>       第二就是要提升自身能力，俗话说：打铁还需自身硬，我们不能光有爱国热情，更要有真才实干，努力提高为人民服务的本领。具体而言就是不能放松对自己的要求，肯努力、肯钻研，敏而好学，不耻下问，这才是求学的正确思想，才能真正提升我们为党和人民做贡献的能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52">
      <a:dk1>
        <a:srgbClr val="000000"/>
      </a:dk1>
      <a:lt1>
        <a:srgbClr val="FFFFFF"/>
      </a:lt1>
      <a:dk2>
        <a:srgbClr val="FF9933"/>
      </a:dk2>
      <a:lt2>
        <a:srgbClr val="DCDCDC"/>
      </a:lt2>
      <a:accent1>
        <a:srgbClr val="FF0000"/>
      </a:accent1>
      <a:accent2>
        <a:srgbClr val="CC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B90000"/>
      </a:accent6>
      <a:hlink>
        <a:srgbClr val="C00000"/>
      </a:hlink>
      <a:folHlink>
        <a:srgbClr val="C00000"/>
      </a:folHlink>
    </a:clrScheme>
    <a:fontScheme name="Office 主题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alpha val="50000"/>
          </a:schemeClr>
        </a:solidFill>
        <a:ln>
          <a:solidFill>
            <a:schemeClr val="accent6"/>
          </a:solidFill>
        </a:ln>
      </a:spPr>
      <a:bodyPr anchor="ctr"/>
      <a:lstStyle>
        <a:defPPr marL="0" algn="ctr" defTabSz="1160780" fontAlgn="ctr"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Wingdings" pitchFamily="2" charset="2"/>
          <a:buChar char="n"/>
          <a:tabLst>
            <a:tab pos="173355" algn="l"/>
          </a:tabLst>
          <a:defRPr sz="1780">
            <a:solidFill>
              <a:srgbClr val="000000"/>
            </a:solidFill>
            <a:latin typeface="微软雅黑" pitchFamily="34" charset="-122"/>
            <a:ea typeface="微软雅黑" pitchFamily="34" charset="-122"/>
            <a:sym typeface="微软雅黑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1421</Words>
  <Application>Microsoft Office PowerPoint</Application>
  <PresentationFormat>宽屏</PresentationFormat>
  <Paragraphs>98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等线</vt:lpstr>
      <vt:lpstr>方正超粗黑_GBK</vt:lpstr>
      <vt:lpstr>方正超粗黑简体</vt:lpstr>
      <vt:lpstr>方正大黑简体</vt:lpstr>
      <vt:lpstr>方正黑体简体</vt:lpstr>
      <vt:lpstr>黑体</vt:lpstr>
      <vt:lpstr>华文行楷</vt:lpstr>
      <vt:lpstr>宋体</vt:lpstr>
      <vt:lpstr>微软雅黑</vt:lpstr>
      <vt:lpstr>Arial</vt:lpstr>
      <vt:lpstr>Arial Black</vt:lpstr>
      <vt:lpstr>Arial Narrow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一带一路党政汇报总结教育PPT模板</dc:title>
  <dc:creator>歉然安可</dc:creator>
  <cp:lastModifiedBy>杨 纯</cp:lastModifiedBy>
  <cp:revision>50</cp:revision>
  <dcterms:created xsi:type="dcterms:W3CDTF">2017-11-23T16:16:00Z</dcterms:created>
  <dcterms:modified xsi:type="dcterms:W3CDTF">2020-04-19T06:31:32Z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